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97" r:id="rId4"/>
    <p:sldId id="291" r:id="rId5"/>
    <p:sldId id="294" r:id="rId6"/>
    <p:sldId id="293" r:id="rId7"/>
    <p:sldId id="295" r:id="rId8"/>
    <p:sldId id="261" r:id="rId9"/>
    <p:sldId id="257" r:id="rId10"/>
    <p:sldId id="267" r:id="rId11"/>
    <p:sldId id="262" r:id="rId12"/>
    <p:sldId id="260" r:id="rId13"/>
    <p:sldId id="268" r:id="rId14"/>
    <p:sldId id="263" r:id="rId15"/>
    <p:sldId id="258" r:id="rId16"/>
    <p:sldId id="269" r:id="rId17"/>
    <p:sldId id="264" r:id="rId18"/>
    <p:sldId id="259" r:id="rId19"/>
    <p:sldId id="270" r:id="rId20"/>
    <p:sldId id="265" r:id="rId21"/>
    <p:sldId id="271" r:id="rId22"/>
    <p:sldId id="272" r:id="rId23"/>
    <p:sldId id="274" r:id="rId24"/>
    <p:sldId id="288" r:id="rId25"/>
    <p:sldId id="289" r:id="rId26"/>
    <p:sldId id="266" r:id="rId27"/>
  </p:sldIdLst>
  <p:sldSz cx="9144000" cy="6858000" type="screen4x3"/>
  <p:notesSz cx="9926638" cy="1435576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51" tIns="69376" rIns="138751" bIns="69376" numCol="1" anchor="t" anchorCtr="0" compatLnSpc="1">
            <a:prstTxWarp prst="textNoShape">
              <a:avLst/>
            </a:prstTxWarp>
          </a:bodyPr>
          <a:lstStyle>
            <a:lvl1pPr algn="l" defTabSz="1387475"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2125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51" tIns="69376" rIns="138751" bIns="69376" numCol="1" anchor="t" anchorCtr="0" compatLnSpc="1">
            <a:prstTxWarp prst="textNoShape">
              <a:avLst/>
            </a:prstTxWarp>
          </a:bodyPr>
          <a:lstStyle>
            <a:lvl1pPr algn="r" defTabSz="1387475"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74775" y="1076325"/>
            <a:ext cx="7177088" cy="5383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6818313"/>
            <a:ext cx="7942262" cy="64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51" tIns="69376" rIns="138751" bIns="693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635038"/>
            <a:ext cx="4302125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51" tIns="69376" rIns="138751" bIns="69376" numCol="1" anchor="b" anchorCtr="0" compatLnSpc="1">
            <a:prstTxWarp prst="textNoShape">
              <a:avLst/>
            </a:prstTxWarp>
          </a:bodyPr>
          <a:lstStyle>
            <a:lvl1pPr algn="l" defTabSz="1387475"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13635038"/>
            <a:ext cx="4302125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8751" tIns="69376" rIns="138751" bIns="69376" numCol="1" anchor="b" anchorCtr="0" compatLnSpc="1">
            <a:prstTxWarp prst="textNoShape">
              <a:avLst/>
            </a:prstTxWarp>
          </a:bodyPr>
          <a:lstStyle>
            <a:lvl1pPr algn="r" defTabSz="1387475"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3F78496-30CE-498E-8F6E-548AF516625B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1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1E1CB-A378-4DA1-9BD1-D396284BCDE5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94879-70AA-4BDC-8C86-B64DB9ACDFC3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41E9A-4D2E-41B5-B0D4-4AAE28D89D8D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FB638-2F3F-4819-BD9E-6634F798DE82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E1318-B208-443B-ACAD-7FF2CA1DD042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4C715-3EB9-45BD-883B-78A2F2A2AAA7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EC3CC-1925-42F1-9BC3-C494E67C4D2A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E86773-A795-4C7E-845E-28B4323AAC22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F5655-1E62-4696-9196-AE8AD5D47C63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195B7-2BD4-4F43-8E71-8140A22FBD41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9A38D-3FE9-4B10-893D-25058EDAFBF6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BF244-7DB5-4AEF-988F-53F23D59F057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D6338-54E6-4F89-89CD-9ACA5C5882EB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0BB7E-DD7C-4C8E-8B1A-D47FA2FFBF28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E405F-B81B-4856-868F-712C115AE41D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5D0F4-8EA2-4069-99EE-7D102592E0BC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7C2A9-550E-4A09-B067-6BA2912ED79F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FC04D-7C37-43DF-B8AD-45574BD747A0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B840B-61F3-4052-AC85-17D4B48EEBC1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D346B7-AA5D-4D73-8DEB-F5A6A272103D}" type="slidenum">
              <a:rPr lang="x-none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Relationship Id="rId3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emf"/><Relationship Id="rId3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emf"/><Relationship Id="rId5" Type="http://schemas.openxmlformats.org/officeDocument/2006/relationships/image" Target="../media/image22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wmf"/><Relationship Id="rId3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wmf"/><Relationship Id="rId3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6E6D58-23BE-4C47-8662-D23C41ED6E9C}" type="slidenum">
              <a:rPr lang="x-none" smtClean="0">
                <a:latin typeface="Arial" charset="0"/>
                <a:cs typeface="Arial" charset="0"/>
              </a:rPr>
              <a:pPr/>
              <a:t>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Vision To Success         </a:t>
            </a:r>
            <a:r>
              <a:rPr lang="en-US" sz="3200" smtClean="0"/>
              <a:t>Intermediate Petrochemicals Industries (IPI)</a:t>
            </a:r>
          </a:p>
        </p:txBody>
      </p:sp>
      <p:pic>
        <p:nvPicPr>
          <p:cNvPr id="22531" name="Picture 4" descr="binoulars"/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/>
          <a:srcRect r="5701"/>
          <a:stretch>
            <a:fillRect/>
          </a:stretch>
        </p:blipFill>
        <p:spPr>
          <a:xfrm>
            <a:off x="2784475" y="3886200"/>
            <a:ext cx="3575050" cy="175260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5B993E-A4E9-4A51-A690-35223451EE8C}" type="slidenum">
              <a:rPr lang="x-none" smtClean="0">
                <a:latin typeface="Arial" charset="0"/>
                <a:cs typeface="Arial" charset="0"/>
              </a:rPr>
              <a:pPr/>
              <a:t>10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101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/>
              <a:t>Raw Materials Costs                      </a:t>
            </a:r>
            <a:br>
              <a:rPr lang="en-US" sz="4000" smtClean="0"/>
            </a:br>
            <a:r>
              <a:rPr lang="en-US" sz="4000" smtClean="0"/>
              <a:t>Invest       Low RMC</a:t>
            </a:r>
          </a:p>
        </p:txBody>
      </p:sp>
      <p:sp>
        <p:nvSpPr>
          <p:cNvPr id="171011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4038600" cy="4572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IPI needs to decrease costs by being able to: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   A. choose the right time to buy (If financial ability is available then this might make a big difference)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   B. obtain the “Know how” mixing equations when needed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   C. dedicate researchers in Purchasing Department to enhance our networking and ability of finding new suppliers  </a:t>
            </a:r>
          </a:p>
          <a:p>
            <a:pPr eaLnBrk="1" hangingPunct="1">
              <a:lnSpc>
                <a:spcPct val="80000"/>
              </a:lnSpc>
            </a:pPr>
            <a:endParaRPr lang="en-US" sz="2000" smtClean="0"/>
          </a:p>
        </p:txBody>
      </p:sp>
      <p:sp>
        <p:nvSpPr>
          <p:cNvPr id="171012" name="Rectangle 9"/>
          <p:cNvSpPr>
            <a:spLocks noGrp="1" noChangeArrowheads="1"/>
          </p:cNvSpPr>
          <p:nvPr>
            <p:ph sz="quarter" idx="2"/>
          </p:nvPr>
        </p:nvSpPr>
        <p:spPr>
          <a:xfrm>
            <a:off x="4648200" y="1828800"/>
            <a:ext cx="4038600" cy="2971800"/>
          </a:xfrm>
          <a:ln>
            <a:solidFill>
              <a:schemeClr val="tx2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Past 3 Years </a:t>
            </a:r>
          </a:p>
          <a:p>
            <a:pPr eaLnBrk="1" hangingPunct="1"/>
            <a:r>
              <a:rPr lang="en-US" sz="1400" smtClean="0"/>
              <a:t>Lack of cash made IPI lose big opportunities</a:t>
            </a:r>
          </a:p>
          <a:p>
            <a:pPr eaLnBrk="1" hangingPunct="1"/>
            <a:r>
              <a:rPr lang="en-US" sz="1400" smtClean="0"/>
              <a:t>Succeeded in not buying RM locally, and in freeing RM in stocks when buying new RMs</a:t>
            </a:r>
          </a:p>
          <a:p>
            <a:pPr eaLnBrk="1" hangingPunct="1"/>
            <a:r>
              <a:rPr lang="en-US" sz="1400" smtClean="0"/>
              <a:t>Established a Purchasing new computerized system to increase number of suppliers</a:t>
            </a:r>
          </a:p>
          <a:p>
            <a:pPr eaLnBrk="1" hangingPunct="1"/>
            <a:r>
              <a:rPr lang="en-US" sz="1400" smtClean="0"/>
              <a:t>Succeeded in DOUBLING Bank Loans and facilities</a:t>
            </a:r>
          </a:p>
          <a:p>
            <a:pPr eaLnBrk="1" hangingPunct="1"/>
            <a:r>
              <a:rPr lang="en-US" sz="1400" smtClean="0"/>
              <a:t>2.0 Millions came from New investor in 2008</a:t>
            </a:r>
          </a:p>
          <a:p>
            <a:pPr eaLnBrk="1" hangingPunct="1"/>
            <a:r>
              <a:rPr lang="en-US" sz="1400" smtClean="0"/>
              <a:t>Strike CAD &amp; Cash in advance deals to eliminate bank’s charges, obtain better deals, and faster delivery</a:t>
            </a:r>
          </a:p>
          <a:p>
            <a:pPr eaLnBrk="1" hangingPunct="1"/>
            <a:endParaRPr lang="en-US" sz="1400" smtClean="0"/>
          </a:p>
          <a:p>
            <a:pPr eaLnBrk="1" hangingPunct="1">
              <a:buFontTx/>
              <a:buNone/>
            </a:pPr>
            <a:endParaRPr lang="en-US" sz="1400" smtClean="0"/>
          </a:p>
          <a:p>
            <a:pPr eaLnBrk="1" hangingPunct="1">
              <a:buFontTx/>
              <a:buNone/>
            </a:pPr>
            <a:endParaRPr lang="en-US" sz="1400" smtClean="0"/>
          </a:p>
          <a:p>
            <a:pPr eaLnBrk="1" hangingPunct="1">
              <a:buFontTx/>
              <a:buNone/>
            </a:pPr>
            <a:endParaRPr lang="en-US" sz="1400" smtClean="0"/>
          </a:p>
        </p:txBody>
      </p:sp>
      <p:sp>
        <p:nvSpPr>
          <p:cNvPr id="171013" name="Rectangle 10"/>
          <p:cNvSpPr>
            <a:spLocks noGrp="1" noChangeArrowheads="1"/>
          </p:cNvSpPr>
          <p:nvPr>
            <p:ph sz="quarter" idx="3"/>
          </p:nvPr>
        </p:nvSpPr>
        <p:spPr>
          <a:xfrm>
            <a:off x="4648200" y="4953000"/>
            <a:ext cx="4038600" cy="1447800"/>
          </a:xfrm>
          <a:ln>
            <a:solidFill>
              <a:schemeClr val="tx2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Next 3 Years</a:t>
            </a:r>
            <a:endParaRPr lang="en-US" sz="1400" smtClean="0"/>
          </a:p>
          <a:p>
            <a:pPr eaLnBrk="1" hangingPunct="1"/>
            <a:r>
              <a:rPr lang="en-US" sz="1400" smtClean="0"/>
              <a:t>Continue freeing RMs &amp; no local purchases</a:t>
            </a:r>
          </a:p>
          <a:p>
            <a:pPr eaLnBrk="1" hangingPunct="1"/>
            <a:r>
              <a:rPr lang="en-US" sz="1400" smtClean="0"/>
              <a:t>Avoid banks &amp; create credits with suppliers</a:t>
            </a:r>
          </a:p>
          <a:p>
            <a:pPr eaLnBrk="1" hangingPunct="1"/>
            <a:r>
              <a:rPr lang="en-US" sz="1400" smtClean="0"/>
              <a:t>Maintain a healthy Cash Flow</a:t>
            </a:r>
          </a:p>
          <a:p>
            <a:pPr eaLnBrk="1" hangingPunct="1"/>
            <a:r>
              <a:rPr lang="en-US" sz="1400" smtClean="0"/>
              <a:t>Revolution on Purchasing Department</a:t>
            </a:r>
          </a:p>
          <a:p>
            <a:pPr eaLnBrk="1" hangingPunct="1"/>
            <a:endParaRPr lang="en-US" sz="1400" smtClean="0"/>
          </a:p>
        </p:txBody>
      </p:sp>
      <p:pic>
        <p:nvPicPr>
          <p:cNvPr id="171014" name="Picture 11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19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1015" name="AutoShape 12"/>
          <p:cNvSpPr>
            <a:spLocks noChangeArrowheads="1"/>
          </p:cNvSpPr>
          <p:nvPr/>
        </p:nvSpPr>
        <p:spPr bwMode="auto">
          <a:xfrm>
            <a:off x="4114800" y="1371600"/>
            <a:ext cx="352425" cy="228600"/>
          </a:xfrm>
          <a:prstGeom prst="rightArrow">
            <a:avLst>
              <a:gd name="adj1" fmla="val 50000"/>
              <a:gd name="adj2" fmla="val 38542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016" name="AutoShape 13"/>
          <p:cNvSpPr>
            <a:spLocks noChangeArrowheads="1"/>
          </p:cNvSpPr>
          <p:nvPr/>
        </p:nvSpPr>
        <p:spPr bwMode="auto">
          <a:xfrm>
            <a:off x="6934200" y="1295400"/>
            <a:ext cx="352425" cy="228600"/>
          </a:xfrm>
          <a:prstGeom prst="rightArrow">
            <a:avLst>
              <a:gd name="adj1" fmla="val 50000"/>
              <a:gd name="adj2" fmla="val 38542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1017" name="Picture 14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6200" y="1219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8" name="Picture 15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1219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9" name="Picture 16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1219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8F3B6C-BDAC-4DC9-A851-4A1FE820FA8F}" type="slidenum">
              <a:rPr lang="x-none" smtClean="0">
                <a:latin typeface="Arial" charset="0"/>
                <a:cs typeface="Arial" charset="0"/>
              </a:rPr>
              <a:pPr/>
              <a:t>11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2034" name="Rectangle 6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Actions mean Money</a:t>
            </a:r>
          </a:p>
        </p:txBody>
      </p:sp>
      <p:graphicFrame>
        <p:nvGraphicFramePr>
          <p:cNvPr id="143465" name="Group 10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48825"/>
        </p:xfrm>
        <a:graphic>
          <a:graphicData uri="http://schemas.openxmlformats.org/drawingml/2006/table">
            <a:tbl>
              <a:tblPr/>
              <a:tblGrid>
                <a:gridCol w="1365250"/>
                <a:gridCol w="1025525"/>
                <a:gridCol w="927100"/>
                <a:gridCol w="1025525"/>
                <a:gridCol w="1430338"/>
                <a:gridCol w="1527175"/>
                <a:gridCol w="928687"/>
              </a:tblGrid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Cost/Ton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Cost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Cost/Ton (99%)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Total Cost (99%)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Savings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Fiberglass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2629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525,800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2603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520,542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5,258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PVC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3828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3,828,000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990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3,789,720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38,280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PEROXIDE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528,000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1980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522,720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5,280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UREA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950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342,000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941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338,580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3,420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POLYESTER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1080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1,620,000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1,603,800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16,200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FILLER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8680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570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4,947,600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4,898,124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49,476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MB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2100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504,000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2079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498,960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5,040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الإجمالي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12,295,400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12,172,446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122,954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1% reduction in RM costs means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122,954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70FAC6-E337-4ACD-A0A1-BDA205A333D2}" type="slidenum">
              <a:rPr lang="x-none" smtClean="0">
                <a:latin typeface="Arial" charset="0"/>
                <a:cs typeface="Arial" charset="0"/>
              </a:rPr>
              <a:pPr/>
              <a:t>12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305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Prices</a:t>
            </a:r>
          </a:p>
        </p:txBody>
      </p:sp>
      <p:sp>
        <p:nvSpPr>
          <p:cNvPr id="173059" name="Rectangle 9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000" smtClean="0"/>
              <a:t>IPI can obtain opportunities in increasing their prices by improving their factories to produce new products.</a:t>
            </a:r>
          </a:p>
          <a:p>
            <a:pPr eaLnBrk="1" hangingPunct="1"/>
            <a:r>
              <a:rPr lang="en-US" sz="2000" smtClean="0"/>
              <a:t>Enter new markets after good marketing and sales plans have been established.</a:t>
            </a:r>
          </a:p>
          <a:p>
            <a:pPr eaLnBrk="1" hangingPunct="1"/>
            <a:r>
              <a:rPr lang="en-US" sz="2000" smtClean="0"/>
              <a:t>Be able to offer sales financial facilities with good long term returns</a:t>
            </a:r>
          </a:p>
        </p:txBody>
      </p:sp>
      <p:grpSp>
        <p:nvGrpSpPr>
          <p:cNvPr id="173060" name="Group 10"/>
          <p:cNvGrpSpPr>
            <a:grpSpLocks/>
          </p:cNvGrpSpPr>
          <p:nvPr/>
        </p:nvGrpSpPr>
        <p:grpSpPr bwMode="auto">
          <a:xfrm>
            <a:off x="3048000" y="2667000"/>
            <a:ext cx="1227138" cy="2438400"/>
            <a:chOff x="3797" y="2228"/>
            <a:chExt cx="2492" cy="2001"/>
          </a:xfrm>
        </p:grpSpPr>
        <p:pic>
          <p:nvPicPr>
            <p:cNvPr id="173065" name="Picture 11"/>
            <p:cNvPicPr>
              <a:picLocks noChangeAspect="1" noChangeArrowheads="1"/>
            </p:cNvPicPr>
            <p:nvPr/>
          </p:nvPicPr>
          <p:blipFill>
            <a:blip/>
            <a:srcRect b="43048"/>
            <a:stretch>
              <a:fillRect/>
            </a:stretch>
          </p:blipFill>
          <p:spPr bwMode="auto">
            <a:xfrm>
              <a:off x="3961" y="2228"/>
              <a:ext cx="2328" cy="2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3066" name="Line 12"/>
            <p:cNvSpPr>
              <a:spLocks noChangeShapeType="1"/>
            </p:cNvSpPr>
            <p:nvPr/>
          </p:nvSpPr>
          <p:spPr bwMode="auto">
            <a:xfrm flipV="1">
              <a:off x="3797" y="4225"/>
              <a:ext cx="236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53" name="Picture 1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2590800"/>
            <a:ext cx="1762125" cy="2362200"/>
          </a:xfrm>
        </p:spPr>
      </p:pic>
      <p:sp>
        <p:nvSpPr>
          <p:cNvPr id="173062" name="AutoShape 14"/>
          <p:cNvSpPr>
            <a:spLocks noChangeArrowheads="1"/>
          </p:cNvSpPr>
          <p:nvPr/>
        </p:nvSpPr>
        <p:spPr bwMode="auto">
          <a:xfrm>
            <a:off x="2590800" y="3505200"/>
            <a:ext cx="533400" cy="457200"/>
          </a:xfrm>
          <a:prstGeom prst="rightArrow">
            <a:avLst>
              <a:gd name="adj1" fmla="val 50000"/>
              <a:gd name="adj2" fmla="val 29167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3063" name="Picture 15" descr="BS00508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685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4" name="Picture 16" descr="BS00508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7620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586BB2-0C17-453F-A10E-A8094B83E260}" type="slidenum">
              <a:rPr lang="x-none" smtClean="0">
                <a:latin typeface="Arial" charset="0"/>
                <a:cs typeface="Arial" charset="0"/>
              </a:rPr>
              <a:pPr/>
              <a:t>13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4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Prices </a:t>
            </a:r>
          </a:p>
        </p:txBody>
      </p:sp>
      <p:sp>
        <p:nvSpPr>
          <p:cNvPr id="17408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038600" cy="4953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2400" smtClean="0"/>
              <a:t>(A) IPI can obtain opportunities in increasing their prices by improving their factories to produce new products.</a:t>
            </a:r>
          </a:p>
          <a:p>
            <a:pPr eaLnBrk="1" hangingPunct="1"/>
            <a:r>
              <a:rPr lang="en-US" sz="2400" smtClean="0"/>
              <a:t>(B) Enter new markets after good marketing and sales plans have been established.</a:t>
            </a:r>
          </a:p>
          <a:p>
            <a:pPr eaLnBrk="1" hangingPunct="1"/>
            <a:r>
              <a:rPr lang="en-US" sz="2400" smtClean="0"/>
              <a:t>(C) Be able to offer sales financial facilities with good long term returns</a:t>
            </a:r>
          </a:p>
          <a:p>
            <a:pPr eaLnBrk="1" hangingPunct="1"/>
            <a:endParaRPr lang="en-US" sz="2400" smtClean="0"/>
          </a:p>
        </p:txBody>
      </p:sp>
      <p:sp>
        <p:nvSpPr>
          <p:cNvPr id="174084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4648200" y="1295400"/>
            <a:ext cx="3962400" cy="3048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Past 3 Years</a:t>
            </a:r>
            <a:endParaRPr lang="en-US" sz="1400" smtClean="0"/>
          </a:p>
          <a:p>
            <a:pPr eaLnBrk="1" hangingPunct="1"/>
            <a:r>
              <a:rPr lang="en-US" sz="1400" smtClean="0"/>
              <a:t>Installed new PVC and Filler &amp; PP Machines to increase capacity and give more flexibility to products</a:t>
            </a:r>
          </a:p>
          <a:p>
            <a:pPr eaLnBrk="1" hangingPunct="1"/>
            <a:r>
              <a:rPr lang="en-US" sz="1400" smtClean="0"/>
              <a:t>Started exporting to Syria, SA, Palestine, Egypt, and Iraq</a:t>
            </a:r>
          </a:p>
          <a:p>
            <a:pPr eaLnBrk="1" hangingPunct="1"/>
            <a:r>
              <a:rPr lang="en-US" sz="1400" smtClean="0"/>
              <a:t>Controlled variable and fixed rates to get the correct selling prices (weekly and monthly new prices)</a:t>
            </a:r>
          </a:p>
          <a:p>
            <a:pPr eaLnBrk="1" hangingPunct="1"/>
            <a:r>
              <a:rPr lang="en-US" sz="1400" smtClean="0"/>
              <a:t>Strike creative financial deals with customers to make sales 90% cash</a:t>
            </a:r>
          </a:p>
          <a:p>
            <a:pPr eaLnBrk="1" hangingPunct="1"/>
            <a:endParaRPr lang="en-US" sz="1400" smtClean="0"/>
          </a:p>
          <a:p>
            <a:pPr eaLnBrk="1" hangingPunct="1">
              <a:buFontTx/>
              <a:buNone/>
            </a:pPr>
            <a:r>
              <a:rPr lang="en-US" sz="1400" smtClean="0"/>
              <a:t> 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sz="quarter" idx="3"/>
          </p:nvPr>
        </p:nvSpPr>
        <p:spPr>
          <a:xfrm>
            <a:off x="4648200" y="4419600"/>
            <a:ext cx="4038600" cy="18288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Next 3 Years</a:t>
            </a:r>
          </a:p>
          <a:p>
            <a:pPr eaLnBrk="1" hangingPunct="1"/>
            <a:r>
              <a:rPr lang="en-US" sz="1400" smtClean="0"/>
              <a:t>Continue Controlling variable and fixed rates to get the correct selling prices (weekly and monthly new prices)</a:t>
            </a:r>
          </a:p>
          <a:p>
            <a:pPr eaLnBrk="1" hangingPunct="1"/>
            <a:r>
              <a:rPr lang="en-US" sz="1400" smtClean="0"/>
              <a:t>Continue working in penetrating all region countries</a:t>
            </a:r>
          </a:p>
          <a:p>
            <a:pPr eaLnBrk="1" hangingPunct="1">
              <a:buFontTx/>
              <a:buNone/>
            </a:pPr>
            <a:endParaRPr lang="en-US" sz="1400" smtClean="0"/>
          </a:p>
        </p:txBody>
      </p:sp>
      <p:pic>
        <p:nvPicPr>
          <p:cNvPr id="174086" name="Picture 8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685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087" name="Picture 9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685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FC8548-6A4B-4C8F-B4EC-89116192A3E3}" type="slidenum">
              <a:rPr lang="x-none" smtClean="0">
                <a:latin typeface="Arial" charset="0"/>
                <a:cs typeface="Arial" charset="0"/>
              </a:rPr>
              <a:pPr/>
              <a:t>14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5106" name="Rectangle 3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Actions mean Money</a:t>
            </a:r>
          </a:p>
        </p:txBody>
      </p:sp>
      <p:graphicFrame>
        <p:nvGraphicFramePr>
          <p:cNvPr id="19775" name="Group 319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48825"/>
        </p:xfrm>
        <a:graphic>
          <a:graphicData uri="http://schemas.openxmlformats.org/drawingml/2006/table">
            <a:tbl>
              <a:tblPr/>
              <a:tblGrid>
                <a:gridCol w="1343025"/>
                <a:gridCol w="1008063"/>
                <a:gridCol w="914400"/>
                <a:gridCol w="1008062"/>
                <a:gridCol w="1539875"/>
                <a:gridCol w="1503363"/>
                <a:gridCol w="912812"/>
              </a:tblGrid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Prices/Ton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Price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Price/Ton (101%)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Prices (101%)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Profits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Fiberglass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2829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565,800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2,857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571,458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5,658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PVC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3828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1065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4,076,820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1,076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4,117,588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40,768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PEROXIDE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2272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599,808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2,295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605,806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5,998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UREA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1075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387,000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1,086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390,870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3,870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POLYESTER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1080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1,728,000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1,616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1,745,280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17,280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FILLER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8680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5,555,200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646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5,610,752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55,552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MB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2400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576,000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2,424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581,760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5,760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الإجمالي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14,652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13,488,628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13,623,514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134,886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1% increase in prices means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134,886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BD8E550-C5D2-4FD5-88B2-56AB34858B19}" type="slidenum">
              <a:rPr lang="x-none" smtClean="0">
                <a:latin typeface="Arial" charset="0"/>
                <a:cs typeface="Arial" charset="0"/>
              </a:rPr>
              <a:pPr/>
              <a:t>15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quantities</a:t>
            </a:r>
          </a:p>
        </p:txBody>
      </p:sp>
      <p:sp>
        <p:nvSpPr>
          <p:cNvPr id="176131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smtClean="0"/>
              <a:t>IPI needs to increase their sales quantities by being able to:</a:t>
            </a:r>
          </a:p>
          <a:p>
            <a:pPr eaLnBrk="1" hangingPunct="1">
              <a:buFontTx/>
              <a:buNone/>
            </a:pPr>
            <a:r>
              <a:rPr lang="en-US" sz="2000" smtClean="0"/>
              <a:t>   A. improve factories to meet different old &amp; new products demands.</a:t>
            </a:r>
          </a:p>
          <a:p>
            <a:pPr eaLnBrk="1" hangingPunct="1">
              <a:buFontTx/>
              <a:buNone/>
            </a:pPr>
            <a:r>
              <a:rPr lang="en-US" sz="2000" smtClean="0"/>
              <a:t>   B. buy more raw materials when  needed </a:t>
            </a:r>
          </a:p>
          <a:p>
            <a:pPr eaLnBrk="1" hangingPunct="1">
              <a:buFontTx/>
              <a:buNone/>
            </a:pPr>
            <a:r>
              <a:rPr lang="en-US" sz="2000" smtClean="0"/>
              <a:t>   C. find established partners that their market demands are more than their production abilities.</a:t>
            </a:r>
          </a:p>
          <a:p>
            <a:pPr eaLnBrk="1" hangingPunct="1">
              <a:buFontTx/>
              <a:buNone/>
            </a:pPr>
            <a:r>
              <a:rPr lang="en-US" sz="2000" smtClean="0"/>
              <a:t>    D. fixed Prices to be reevaluated in monthly bases.</a:t>
            </a:r>
          </a:p>
        </p:txBody>
      </p:sp>
      <p:pic>
        <p:nvPicPr>
          <p:cNvPr id="176132" name="Picture 8" descr="BS00508_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943600" y="2895600"/>
            <a:ext cx="1574800" cy="1662113"/>
          </a:xfrm>
        </p:spPr>
      </p:pic>
      <p:sp>
        <p:nvSpPr>
          <p:cNvPr id="176133" name="AutoShape 9"/>
          <p:cNvSpPr>
            <a:spLocks noChangeArrowheads="1"/>
          </p:cNvSpPr>
          <p:nvPr/>
        </p:nvSpPr>
        <p:spPr bwMode="auto">
          <a:xfrm>
            <a:off x="7848600" y="2133600"/>
            <a:ext cx="485775" cy="976313"/>
          </a:xfrm>
          <a:prstGeom prst="up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134" name="AutoShape 10"/>
          <p:cNvSpPr>
            <a:spLocks noChangeArrowheads="1"/>
          </p:cNvSpPr>
          <p:nvPr/>
        </p:nvSpPr>
        <p:spPr bwMode="auto">
          <a:xfrm>
            <a:off x="5410200" y="2133600"/>
            <a:ext cx="485775" cy="976313"/>
          </a:xfrm>
          <a:prstGeom prst="up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0B3B63-8F85-4AC5-911F-38B8A13B87A6}" type="slidenum">
              <a:rPr lang="x-none" smtClean="0">
                <a:latin typeface="Arial" charset="0"/>
                <a:cs typeface="Arial" charset="0"/>
              </a:rPr>
              <a:pPr/>
              <a:t>16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7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quantities</a:t>
            </a:r>
          </a:p>
        </p:txBody>
      </p:sp>
      <p:sp>
        <p:nvSpPr>
          <p:cNvPr id="177155" name="Rectangle 5"/>
          <p:cNvSpPr>
            <a:spLocks noGrp="1" noChangeArrowheads="1"/>
          </p:cNvSpPr>
          <p:nvPr>
            <p:ph type="body"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smtClean="0"/>
              <a:t>IPI needs to increase their sales quantities by being able to: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smtClean="0"/>
              <a:t>   A. improve factories to meet different old &amp; new products demands.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smtClean="0"/>
              <a:t>   B. buy more raw materials when  needed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smtClean="0"/>
              <a:t>   C. find established partners that their market demands are more than their production abilities.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smtClean="0"/>
              <a:t>    D. fixed Prices to be reevaluated in monthly bases.</a:t>
            </a:r>
          </a:p>
          <a:p>
            <a:pPr eaLnBrk="1" hangingPunct="1">
              <a:lnSpc>
                <a:spcPct val="90000"/>
              </a:lnSpc>
            </a:pPr>
            <a:endParaRPr lang="en-US" sz="2000" smtClean="0"/>
          </a:p>
        </p:txBody>
      </p:sp>
      <p:sp>
        <p:nvSpPr>
          <p:cNvPr id="177156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4648200" y="1600200"/>
            <a:ext cx="4038600" cy="2667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Past 3 Years</a:t>
            </a:r>
          </a:p>
          <a:p>
            <a:pPr eaLnBrk="1" hangingPunct="1"/>
            <a:r>
              <a:rPr lang="en-US" sz="1400" smtClean="0"/>
              <a:t>Installed new lines for PVC &amp; Filler due to huge demand that doubled the capacity</a:t>
            </a:r>
          </a:p>
          <a:p>
            <a:pPr eaLnBrk="1" hangingPunct="1"/>
            <a:r>
              <a:rPr lang="en-US" sz="1200" smtClean="0"/>
              <a:t>Covered productions by stocking RM policy</a:t>
            </a:r>
            <a:endParaRPr lang="en-US" sz="1400" smtClean="0"/>
          </a:p>
          <a:p>
            <a:pPr eaLnBrk="1" hangingPunct="1"/>
            <a:r>
              <a:rPr lang="en-US" sz="1200" smtClean="0"/>
              <a:t>Strike big deals in PVC, Filler, and peroxide to work full capacity for months (Deals in Millions)</a:t>
            </a:r>
          </a:p>
          <a:p>
            <a:pPr eaLnBrk="1" hangingPunct="1"/>
            <a:r>
              <a:rPr lang="en-US" sz="1200" smtClean="0"/>
              <a:t>Monthly Controlled prices to beat competitors</a:t>
            </a:r>
          </a:p>
          <a:p>
            <a:pPr eaLnBrk="1" hangingPunct="1"/>
            <a:r>
              <a:rPr lang="en-US" sz="1200" smtClean="0"/>
              <a:t>Sales Improved but didn’t meet their targets due to:  Lack of efforts &amp; skills, Dumping from competitors, High OVHDs, Technical problems, delay of new machines arrival, and change of oil prices</a:t>
            </a:r>
          </a:p>
          <a:p>
            <a:pPr eaLnBrk="1" hangingPunct="1">
              <a:buFontTx/>
              <a:buNone/>
            </a:pPr>
            <a:r>
              <a:rPr lang="en-US" sz="1400" smtClean="0"/>
              <a:t>. 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sz="quarter" idx="3"/>
          </p:nvPr>
        </p:nvSpPr>
        <p:spPr>
          <a:xfrm>
            <a:off x="4648200" y="4419600"/>
            <a:ext cx="4038600" cy="1706563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Next 3 Years</a:t>
            </a:r>
          </a:p>
          <a:p>
            <a:pPr eaLnBrk="1" hangingPunct="1"/>
            <a:r>
              <a:rPr lang="en-US" sz="1200" smtClean="0"/>
              <a:t>Work on having all factories work again</a:t>
            </a:r>
            <a:r>
              <a:rPr lang="en-US" sz="1400" smtClean="0"/>
              <a:t> </a:t>
            </a:r>
          </a:p>
          <a:p>
            <a:pPr eaLnBrk="1" hangingPunct="1"/>
            <a:r>
              <a:rPr lang="en-US" sz="1200" smtClean="0"/>
              <a:t>Apply new strategy of bigger quantities and less OVHDs to meet the planned target</a:t>
            </a:r>
          </a:p>
          <a:p>
            <a:pPr eaLnBrk="1" hangingPunct="1"/>
            <a:r>
              <a:rPr lang="en-US" sz="1200" smtClean="0"/>
              <a:t>Continue Controlling prices in monthly bases and beat big competitors</a:t>
            </a:r>
          </a:p>
          <a:p>
            <a:pPr eaLnBrk="1" hangingPunct="1"/>
            <a:r>
              <a:rPr lang="en-US" sz="1200" smtClean="0"/>
              <a:t>Cover productions by stocking RM policy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6D21A3-E25F-40E7-840D-0016C772E235}" type="slidenum">
              <a:rPr lang="x-none" smtClean="0">
                <a:latin typeface="Arial" charset="0"/>
                <a:cs typeface="Arial" charset="0"/>
              </a:rPr>
              <a:pPr/>
              <a:t>17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8178" name="Rectangle 484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Actions mean Money</a:t>
            </a:r>
          </a:p>
        </p:txBody>
      </p:sp>
      <p:graphicFrame>
        <p:nvGraphicFramePr>
          <p:cNvPr id="34554" name="Group 4858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10739"/>
        </p:xfrm>
        <a:graphic>
          <a:graphicData uri="http://schemas.openxmlformats.org/drawingml/2006/table">
            <a:tbl>
              <a:tblPr/>
              <a:tblGrid>
                <a:gridCol w="1836738"/>
                <a:gridCol w="1066800"/>
                <a:gridCol w="909637"/>
                <a:gridCol w="911225"/>
                <a:gridCol w="711200"/>
                <a:gridCol w="909638"/>
                <a:gridCol w="960437"/>
                <a:gridCol w="923925"/>
              </a:tblGrid>
              <a:tr h="595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2007 Sales plan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With 10% increase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Profits per Ton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Total   Profits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Tons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Profits per Ton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Total   Profits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Additional Profits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Fiberglass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40,000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48,400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8,400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PVC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3828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248,820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4210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301,072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52,252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PEROXIDE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272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71,808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290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86,888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15,080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UREA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45,000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396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54,450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9,450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POLYESTER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1080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108,000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1188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130,680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22,680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FILLER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8680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607,600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9548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735,196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127,596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MB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72,000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264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330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87,120</a:t>
                      </a: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15,120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x-none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 (Arabic)" charset="-78"/>
                        </a:rPr>
                        <a:t>الإجمالي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14,652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1,193,228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16117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1,443,806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250,578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10% increase in Sales Quantities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250,578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1F3425-A821-45B7-990D-BE0C7AE54F24}" type="slidenum">
              <a:rPr lang="x-none" smtClean="0">
                <a:latin typeface="Arial" charset="0"/>
                <a:cs typeface="Arial" charset="0"/>
              </a:rPr>
              <a:pPr/>
              <a:t>18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792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Financial Facilities</a:t>
            </a:r>
          </a:p>
        </p:txBody>
      </p:sp>
      <p:sp>
        <p:nvSpPr>
          <p:cNvPr id="179203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smtClean="0"/>
              <a:t>IPI needs to establish a plan to get more time to pay to our suppliers and get our money quicker from customers.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Obtain better financial terms from Banks.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Be able to offer different promotional incentives</a:t>
            </a:r>
          </a:p>
          <a:p>
            <a:pPr eaLnBrk="1" hangingPunct="1">
              <a:lnSpc>
                <a:spcPct val="90000"/>
              </a:lnSpc>
            </a:pPr>
            <a:endParaRPr lang="en-US" sz="2000" smtClean="0"/>
          </a:p>
        </p:txBody>
      </p:sp>
      <p:pic>
        <p:nvPicPr>
          <p:cNvPr id="179204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066800" y="4343400"/>
            <a:ext cx="2730500" cy="1706563"/>
          </a:xfrm>
        </p:spPr>
      </p:pic>
      <p:sp>
        <p:nvSpPr>
          <p:cNvPr id="179205" name="AutoShape 9"/>
          <p:cNvSpPr>
            <a:spLocks noChangeArrowheads="1"/>
          </p:cNvSpPr>
          <p:nvPr/>
        </p:nvSpPr>
        <p:spPr bwMode="auto">
          <a:xfrm>
            <a:off x="4343400" y="4800600"/>
            <a:ext cx="1447800" cy="457200"/>
          </a:xfrm>
          <a:prstGeom prst="rightArrow">
            <a:avLst>
              <a:gd name="adj1" fmla="val 50000"/>
              <a:gd name="adj2" fmla="val 79167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9206" name="Picture 10" descr="BS00508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4114800"/>
            <a:ext cx="15748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9F7E95-2DC7-4AAA-BE58-39C28FB98C0E}" type="slidenum">
              <a:rPr lang="x-none" smtClean="0">
                <a:latin typeface="Arial" charset="0"/>
                <a:cs typeface="Arial" charset="0"/>
              </a:rPr>
              <a:pPr/>
              <a:t>19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02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Sales Financial Facilities</a:t>
            </a:r>
          </a:p>
        </p:txBody>
      </p:sp>
      <p:sp>
        <p:nvSpPr>
          <p:cNvPr id="180227" name="Rectangle 5"/>
          <p:cNvSpPr>
            <a:spLocks noGrp="1" noChangeArrowheads="1"/>
          </p:cNvSpPr>
          <p:nvPr>
            <p:ph type="body"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IPI needs to establish a plan to get more time to pay to our suppliers and get our money quicker from customers.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Obtain better financial terms from Banks.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Be able to offer different promotional incentives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  <p:sp>
        <p:nvSpPr>
          <p:cNvPr id="180228" name="Rectangle 6"/>
          <p:cNvSpPr>
            <a:spLocks noGrp="1" noChangeArrowheads="1"/>
          </p:cNvSpPr>
          <p:nvPr>
            <p:ph sz="quarter" idx="2"/>
          </p:nvPr>
        </p:nvSpPr>
        <p:spPr>
          <a:xfrm>
            <a:off x="4648200" y="1600200"/>
            <a:ext cx="4038600" cy="29718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Past 3 Years</a:t>
            </a:r>
          </a:p>
          <a:p>
            <a:pPr eaLnBrk="1" hangingPunct="1"/>
            <a:r>
              <a:rPr lang="en-US" sz="1400" smtClean="0"/>
              <a:t>IPI managed to increase loan limit to 4 million, and increasing liquidity of Checks account to 400k</a:t>
            </a:r>
          </a:p>
          <a:p>
            <a:pPr eaLnBrk="1" hangingPunct="1"/>
            <a:r>
              <a:rPr lang="en-US" sz="1400" smtClean="0"/>
              <a:t>Improved collections had a huge effect in cash flow maintaining…. 90% cash  </a:t>
            </a:r>
          </a:p>
          <a:p>
            <a:pPr eaLnBrk="1" hangingPunct="1"/>
            <a:r>
              <a:rPr lang="en-US" sz="1400" smtClean="0"/>
              <a:t>Strike deals that can eliminate banks commissions, Cash in advance, CAD, and different types of LCs</a:t>
            </a:r>
          </a:p>
          <a:p>
            <a:pPr eaLnBrk="1" hangingPunct="1"/>
            <a:r>
              <a:rPr lang="en-US" sz="1400" smtClean="0"/>
              <a:t>Controlled customs and Transport costs</a:t>
            </a:r>
          </a:p>
          <a:p>
            <a:pPr eaLnBrk="1" hangingPunct="1"/>
            <a:r>
              <a:rPr lang="en-US" sz="1400" smtClean="0"/>
              <a:t>Manage to give different payment options to clients so they can bear the banks charges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sz="quarter" idx="3"/>
          </p:nvPr>
        </p:nvSpPr>
        <p:spPr>
          <a:xfrm>
            <a:off x="4648200" y="4648200"/>
            <a:ext cx="4038600" cy="1477963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u="sng" smtClean="0"/>
              <a:t>The Next 3 Years</a:t>
            </a:r>
          </a:p>
          <a:p>
            <a:pPr eaLnBrk="1" hangingPunct="1"/>
            <a:r>
              <a:rPr lang="en-US" sz="1400" smtClean="0"/>
              <a:t>Continue the deals that can eliminate banks commissions, Cash in advance, CAD, and different types of LCs</a:t>
            </a:r>
          </a:p>
          <a:p>
            <a:pPr eaLnBrk="1" hangingPunct="1"/>
            <a:r>
              <a:rPr lang="en-US" sz="1400" smtClean="0"/>
              <a:t>Control customs and Transport costs</a:t>
            </a:r>
          </a:p>
          <a:p>
            <a:pPr eaLnBrk="1" hangingPunct="1"/>
            <a:endParaRPr lang="en-US" sz="140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891A39-81C4-44E9-A17A-6165F042464B}" type="slidenum">
              <a:rPr lang="x-none" smtClean="0">
                <a:latin typeface="Arial" charset="0"/>
                <a:cs typeface="Arial" charset="0"/>
              </a:rPr>
              <a:pPr/>
              <a:t>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Who is IPI ??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smtClean="0"/>
              <a:t>Intermediate Petrochemicals Industries Co. Ltd. Is a public Share holding company established in 1980.</a:t>
            </a:r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A unique industrial complex in the field of intermediate petrochemical industries was established with the assistance of several international chemical companies who participated in the know-How support at the company’s start up.</a:t>
            </a:r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The company started production in 1984 to cover part of the local and surrounding markets needs for the intermediate petrochemicals products and related chemical materials.</a:t>
            </a:r>
          </a:p>
          <a:p>
            <a:pPr eaLnBrk="1" hangingPunct="1">
              <a:lnSpc>
                <a:spcPct val="80000"/>
              </a:lnSpc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The company has eight plants (Industrial units) in addition to utilities units , built on a 67000 square meters land including 11000 square meters of covered steel structures , 5000 square meters of concrete buildings and 4800 cubic meters liquid bulk storage tank facilities.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smtClean="0"/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Our good understanding of the changing markets needs and trends as well as the highly qualified staff have always been the reason to gain and maintain our customers trust.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smtClean="0"/>
          </a:p>
        </p:txBody>
      </p:sp>
      <p:pic>
        <p:nvPicPr>
          <p:cNvPr id="23556" name="Picture 13" descr="c:\Users\khaleel\Desktop\picx\r001-0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304800"/>
            <a:ext cx="11430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9" descr="c:\Users\khaleel\Desktop\picx\r001-02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152400"/>
            <a:ext cx="8382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4" descr="c:\Users\khaleel\Desktop\picx\r001-00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52400"/>
            <a:ext cx="8953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4" descr="c:\Users\khaleel\Desktop\picx\r001-01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381000"/>
            <a:ext cx="12382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2FEDCF-DAAB-47F2-999C-946102190E14}" type="slidenum">
              <a:rPr lang="x-none" smtClean="0">
                <a:latin typeface="Arial" charset="0"/>
                <a:cs typeface="Arial" charset="0"/>
              </a:rPr>
              <a:pPr/>
              <a:t>20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09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Actions mean Money</a:t>
            </a:r>
          </a:p>
        </p:txBody>
      </p:sp>
      <p:graphicFrame>
        <p:nvGraphicFramePr>
          <p:cNvPr id="409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16075" y="2344738"/>
          <a:ext cx="598805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Worksheet" r:id="rId3" imgW="5838825" imgH="2705100" progId="Excel.Sheet.8">
                  <p:embed/>
                </p:oleObj>
              </mc:Choice>
              <mc:Fallback>
                <p:oleObj name="Worksheet" r:id="rId3" imgW="5838825" imgH="2705100" progId="Excel.Shee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2344738"/>
                        <a:ext cx="5988050" cy="277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7" descr="MP900382634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1143000"/>
            <a:ext cx="502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09CE49-491D-47DB-81A2-61239AF9A7E2}" type="slidenum">
              <a:rPr lang="x-none" smtClean="0">
                <a:latin typeface="Arial" charset="0"/>
                <a:cs typeface="Arial" charset="0"/>
              </a:rPr>
              <a:pPr/>
              <a:t>21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227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smtClean="0"/>
              <a:t>Performance of IPI</a:t>
            </a:r>
          </a:p>
        </p:txBody>
      </p:sp>
      <p:graphicFrame>
        <p:nvGraphicFramePr>
          <p:cNvPr id="55446" name="Group 150"/>
          <p:cNvGraphicFramePr>
            <a:graphicFrameLocks noGrp="1"/>
          </p:cNvGraphicFramePr>
          <p:nvPr>
            <p:ph type="tbl" idx="1"/>
          </p:nvPr>
        </p:nvGraphicFramePr>
        <p:xfrm>
          <a:off x="457200" y="1447800"/>
          <a:ext cx="8229600" cy="5360988"/>
        </p:xfrm>
        <a:graphic>
          <a:graphicData uri="http://schemas.openxmlformats.org/drawingml/2006/table">
            <a:tbl>
              <a:tblPr/>
              <a:tblGrid>
                <a:gridCol w="1219200"/>
                <a:gridCol w="1447800"/>
                <a:gridCol w="1143000"/>
                <a:gridCol w="1143000"/>
                <a:gridCol w="1143000"/>
                <a:gridCol w="1066800"/>
                <a:gridCol w="1066800"/>
              </a:tblGrid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Department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2013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Collections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Sales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Procurement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Free Stocks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Purchases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0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Financial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Banks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Control Cash Flow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Diff Expenses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2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*Production rate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*Limit 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Control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MGMT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*Control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Banks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85%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2341" name="AutoShape 111"/>
          <p:cNvSpPr>
            <a:spLocks noChangeArrowheads="1"/>
          </p:cNvSpPr>
          <p:nvPr/>
        </p:nvSpPr>
        <p:spPr bwMode="auto">
          <a:xfrm>
            <a:off x="7086600" y="457200"/>
            <a:ext cx="485775" cy="685800"/>
          </a:xfrm>
          <a:prstGeom prst="upArrow">
            <a:avLst>
              <a:gd name="adj1" fmla="val 50000"/>
              <a:gd name="adj2" fmla="val 352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2342" name="AutoShape 112"/>
          <p:cNvSpPr>
            <a:spLocks noChangeArrowheads="1"/>
          </p:cNvSpPr>
          <p:nvPr/>
        </p:nvSpPr>
        <p:spPr bwMode="auto">
          <a:xfrm>
            <a:off x="1371600" y="457200"/>
            <a:ext cx="485775" cy="685800"/>
          </a:xfrm>
          <a:prstGeom prst="downArrow">
            <a:avLst>
              <a:gd name="adj1" fmla="val 50000"/>
              <a:gd name="adj2" fmla="val 352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2343" name="Line 114"/>
          <p:cNvSpPr>
            <a:spLocks noChangeShapeType="1"/>
          </p:cNvSpPr>
          <p:nvPr/>
        </p:nvSpPr>
        <p:spPr bwMode="auto">
          <a:xfrm>
            <a:off x="3962400" y="2209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4" name="Line 118"/>
          <p:cNvSpPr>
            <a:spLocks noChangeShapeType="1"/>
          </p:cNvSpPr>
          <p:nvPr/>
        </p:nvSpPr>
        <p:spPr bwMode="auto">
          <a:xfrm>
            <a:off x="3962400" y="3505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5" name="Line 122"/>
          <p:cNvSpPr>
            <a:spLocks noChangeShapeType="1"/>
          </p:cNvSpPr>
          <p:nvPr/>
        </p:nvSpPr>
        <p:spPr bwMode="auto">
          <a:xfrm>
            <a:off x="3962400" y="6248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6" name="Line 123"/>
          <p:cNvSpPr>
            <a:spLocks noChangeShapeType="1"/>
          </p:cNvSpPr>
          <p:nvPr/>
        </p:nvSpPr>
        <p:spPr bwMode="auto">
          <a:xfrm>
            <a:off x="39624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7" name="Line 130"/>
          <p:cNvSpPr>
            <a:spLocks noChangeShapeType="1"/>
          </p:cNvSpPr>
          <p:nvPr/>
        </p:nvSpPr>
        <p:spPr bwMode="auto">
          <a:xfrm flipV="1">
            <a:off x="8229600" y="22098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8" name="Line 131"/>
          <p:cNvSpPr>
            <a:spLocks noChangeShapeType="1"/>
          </p:cNvSpPr>
          <p:nvPr/>
        </p:nvSpPr>
        <p:spPr bwMode="auto">
          <a:xfrm flipV="1">
            <a:off x="8229600" y="28194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49" name="Line 132"/>
          <p:cNvSpPr>
            <a:spLocks noChangeShapeType="1"/>
          </p:cNvSpPr>
          <p:nvPr/>
        </p:nvSpPr>
        <p:spPr bwMode="auto">
          <a:xfrm flipV="1">
            <a:off x="8229600" y="37338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0" name="Line 133"/>
          <p:cNvSpPr>
            <a:spLocks noChangeShapeType="1"/>
          </p:cNvSpPr>
          <p:nvPr/>
        </p:nvSpPr>
        <p:spPr bwMode="auto">
          <a:xfrm flipV="1">
            <a:off x="8229600" y="46482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1" name="Line 134"/>
          <p:cNvSpPr>
            <a:spLocks noChangeShapeType="1"/>
          </p:cNvSpPr>
          <p:nvPr/>
        </p:nvSpPr>
        <p:spPr bwMode="auto">
          <a:xfrm flipV="1">
            <a:off x="8229600" y="55626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2" name="Line 135"/>
          <p:cNvSpPr>
            <a:spLocks noChangeShapeType="1"/>
          </p:cNvSpPr>
          <p:nvPr/>
        </p:nvSpPr>
        <p:spPr bwMode="auto">
          <a:xfrm flipV="1">
            <a:off x="8229600" y="62484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3" name="Line 137"/>
          <p:cNvSpPr>
            <a:spLocks noChangeShapeType="1"/>
          </p:cNvSpPr>
          <p:nvPr/>
        </p:nvSpPr>
        <p:spPr bwMode="auto">
          <a:xfrm flipV="1">
            <a:off x="4953000" y="63246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4" name="Line 138"/>
          <p:cNvSpPr>
            <a:spLocks noChangeShapeType="1"/>
          </p:cNvSpPr>
          <p:nvPr/>
        </p:nvSpPr>
        <p:spPr bwMode="auto">
          <a:xfrm>
            <a:off x="7239000" y="4724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5" name="Line 139"/>
          <p:cNvSpPr>
            <a:spLocks noChangeShapeType="1"/>
          </p:cNvSpPr>
          <p:nvPr/>
        </p:nvSpPr>
        <p:spPr bwMode="auto">
          <a:xfrm flipV="1">
            <a:off x="6096000" y="46482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6" name="Line 140"/>
          <p:cNvSpPr>
            <a:spLocks noChangeShapeType="1"/>
          </p:cNvSpPr>
          <p:nvPr/>
        </p:nvSpPr>
        <p:spPr bwMode="auto">
          <a:xfrm flipV="1">
            <a:off x="4953000" y="46482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7" name="Line 142"/>
          <p:cNvSpPr>
            <a:spLocks noChangeShapeType="1"/>
          </p:cNvSpPr>
          <p:nvPr/>
        </p:nvSpPr>
        <p:spPr bwMode="auto">
          <a:xfrm flipV="1">
            <a:off x="4953000" y="22098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8" name="Line 144"/>
          <p:cNvSpPr>
            <a:spLocks noChangeShapeType="1"/>
          </p:cNvSpPr>
          <p:nvPr/>
        </p:nvSpPr>
        <p:spPr bwMode="auto">
          <a:xfrm flipV="1">
            <a:off x="6096000" y="35052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59" name="Line 146"/>
          <p:cNvSpPr>
            <a:spLocks noChangeShapeType="1"/>
          </p:cNvSpPr>
          <p:nvPr/>
        </p:nvSpPr>
        <p:spPr bwMode="auto">
          <a:xfrm flipV="1">
            <a:off x="6096000" y="28956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0" name="Line 147"/>
          <p:cNvSpPr>
            <a:spLocks noChangeShapeType="1"/>
          </p:cNvSpPr>
          <p:nvPr/>
        </p:nvSpPr>
        <p:spPr bwMode="auto">
          <a:xfrm flipV="1">
            <a:off x="4953000" y="55626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1" name="Line 148"/>
          <p:cNvSpPr>
            <a:spLocks noChangeShapeType="1"/>
          </p:cNvSpPr>
          <p:nvPr/>
        </p:nvSpPr>
        <p:spPr bwMode="auto">
          <a:xfrm>
            <a:off x="6096000" y="55626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2" name="Line 152"/>
          <p:cNvSpPr>
            <a:spLocks noChangeShapeType="1"/>
          </p:cNvSpPr>
          <p:nvPr/>
        </p:nvSpPr>
        <p:spPr bwMode="auto">
          <a:xfrm>
            <a:off x="7162800" y="22860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3" name="Line 153"/>
          <p:cNvSpPr>
            <a:spLocks noChangeShapeType="1"/>
          </p:cNvSpPr>
          <p:nvPr/>
        </p:nvSpPr>
        <p:spPr bwMode="auto">
          <a:xfrm flipV="1">
            <a:off x="7239000" y="56388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4" name="Line 154"/>
          <p:cNvSpPr>
            <a:spLocks noChangeShapeType="1"/>
          </p:cNvSpPr>
          <p:nvPr/>
        </p:nvSpPr>
        <p:spPr bwMode="auto">
          <a:xfrm flipV="1">
            <a:off x="7162800" y="35052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2365" name="Line 155"/>
          <p:cNvSpPr>
            <a:spLocks noChangeShapeType="1"/>
          </p:cNvSpPr>
          <p:nvPr/>
        </p:nvSpPr>
        <p:spPr bwMode="auto">
          <a:xfrm flipV="1">
            <a:off x="6096000" y="2209800"/>
            <a:ext cx="0" cy="304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9245FA-7A89-4131-92F4-3CC52C639593}" type="slidenum">
              <a:rPr lang="x-none" smtClean="0">
                <a:latin typeface="Arial" charset="0"/>
                <a:cs typeface="Arial" charset="0"/>
              </a:rPr>
              <a:pPr/>
              <a:t>22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32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?? What </a:t>
            </a:r>
            <a:r>
              <a:rPr lang="en-US" sz="2400" smtClean="0"/>
              <a:t>happened</a:t>
            </a:r>
            <a:r>
              <a:rPr lang="en-US" sz="2800" smtClean="0"/>
              <a:t> and What is happening ??</a:t>
            </a:r>
          </a:p>
        </p:txBody>
      </p:sp>
      <p:sp>
        <p:nvSpPr>
          <p:cNvPr id="183299" name="Rectangle 5"/>
          <p:cNvSpPr>
            <a:spLocks noGrp="1" noChangeArrowheads="1"/>
          </p:cNvSpPr>
          <p:nvPr>
            <p:ph type="body" sz="half" idx="1"/>
          </p:nvPr>
        </p:nvSpPr>
        <p:spPr>
          <a:ln>
            <a:solidFill>
              <a:srgbClr val="0000FF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u="sng" smtClean="0"/>
              <a:t>Past 3 Years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Major Improvements in Sales and IPI Market Share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Sales didn’t yet meet their full expectations due to the turbulence of global economies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Major improvements in Production Capacities By installing new lines and re-maintaining most existing lines By applying a preventive maintenance Program and improve all infrastructure of the company.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Management improved situation with Bank by having 3 times the original facilities due to the excellent performance of IPI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New investor joined IPI and raised the capital 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New penetration in exporting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Controlled Production Plan, Procurement, and Sales Plans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Rebuilt new Production/Quality staff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4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4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3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2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2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200" smtClean="0"/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body" sz="half" idx="2"/>
          </p:nvPr>
        </p:nvSpPr>
        <p:spPr>
          <a:ln>
            <a:solidFill>
              <a:srgbClr val="0000FF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u="sng" smtClean="0"/>
              <a:t>Next 3 Years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Start up the factories, that have been stopped due to lack of Financial Power. They have to work because: they have high demand, they are Unique, and they have a high Margin of Profits. Example: DOP factory that can produce 8000 MT yearly and can be sold out completely to Egypt with an approximate profits of 1 Million/Yr.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Improve Exporting to Egypt, Palestine, SA, and Syria. This can be done easily.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Try to add new Factories, Lines, or Products, which can have a high demand due to the change of Market need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r>
              <a:rPr lang="en-US" sz="1400" smtClean="0"/>
              <a:t>Continue forming strong partnership with major clients, suppliers, and Banks.</a:t>
            </a:r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4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2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200" smtClean="0"/>
          </a:p>
          <a:p>
            <a:pPr eaLnBrk="1" hangingPunct="1">
              <a:lnSpc>
                <a:spcPct val="80000"/>
              </a:lnSpc>
              <a:buFontTx/>
              <a:buChar char="o"/>
            </a:pPr>
            <a:endParaRPr lang="en-US" sz="1200" smtClean="0"/>
          </a:p>
          <a:p>
            <a:pPr eaLnBrk="1" hangingPunct="1">
              <a:lnSpc>
                <a:spcPct val="80000"/>
              </a:lnSpc>
            </a:pPr>
            <a:endParaRPr lang="en-US" sz="12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200" smtClean="0"/>
          </a:p>
          <a:p>
            <a:pPr eaLnBrk="1" hangingPunct="1">
              <a:lnSpc>
                <a:spcPct val="80000"/>
              </a:lnSpc>
            </a:pPr>
            <a:endParaRPr lang="en-US" sz="800" smtClean="0"/>
          </a:p>
          <a:p>
            <a:pPr eaLnBrk="1" hangingPunct="1">
              <a:lnSpc>
                <a:spcPct val="80000"/>
              </a:lnSpc>
            </a:pPr>
            <a:endParaRPr lang="en-US" sz="800" smtClean="0"/>
          </a:p>
          <a:p>
            <a:pPr eaLnBrk="1" hangingPunct="1">
              <a:lnSpc>
                <a:spcPct val="80000"/>
              </a:lnSpc>
            </a:pPr>
            <a:endParaRPr lang="en-US" sz="2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" smtClean="0"/>
              <a:t> </a:t>
            </a:r>
          </a:p>
        </p:txBody>
      </p:sp>
      <p:pic>
        <p:nvPicPr>
          <p:cNvPr id="183301" name="Picture 6" descr="MP90043588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91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302" name="Picture 7" descr="MP900449036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304800"/>
            <a:ext cx="91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5D56C4-3D82-4B09-B5E7-1AF59E7D43C1}" type="slidenum">
              <a:rPr lang="x-none" smtClean="0">
                <a:latin typeface="Arial" charset="0"/>
                <a:cs typeface="Arial" charset="0"/>
              </a:rPr>
              <a:pPr/>
              <a:t>23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45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pic>
        <p:nvPicPr>
          <p:cNvPr id="64545" name="Picture 26" descr="MCBD10446_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145415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6" name="Picture 28" descr="MCj0410365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524000"/>
            <a:ext cx="19494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47" name="Line 31"/>
          <p:cNvSpPr>
            <a:spLocks noChangeShapeType="1"/>
          </p:cNvSpPr>
          <p:nvPr/>
        </p:nvSpPr>
        <p:spPr bwMode="auto">
          <a:xfrm>
            <a:off x="4572000" y="3429000"/>
            <a:ext cx="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57200" y="1447800"/>
            <a:ext cx="8323263" cy="4572000"/>
            <a:chOff x="288" y="1017"/>
            <a:chExt cx="3896" cy="720"/>
          </a:xfrm>
        </p:grpSpPr>
        <p:sp>
          <p:nvSpPr>
            <p:cNvPr id="64527" name="AutoShape 15"/>
            <p:cNvSpPr>
              <a:spLocks noChangeAspect="1" noChangeArrowheads="1" noTextEdit="1"/>
            </p:cNvSpPr>
            <p:nvPr/>
          </p:nvSpPr>
          <p:spPr bwMode="auto">
            <a:xfrm>
              <a:off x="288" y="1017"/>
              <a:ext cx="3896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4542" name="_s64542"/>
            <p:cNvCxnSpPr>
              <a:cxnSpLocks noChangeShapeType="1"/>
            </p:cNvCxnSpPr>
            <p:nvPr/>
          </p:nvCxnSpPr>
          <p:spPr bwMode="auto">
            <a:xfrm rot="5400000" flipH="1">
              <a:off x="2934" y="553"/>
              <a:ext cx="79" cy="1520"/>
            </a:xfrm>
            <a:prstGeom prst="bentConnector3">
              <a:avLst>
                <a:gd name="adj1" fmla="val 2345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37" name="_s64537"/>
            <p:cNvCxnSpPr>
              <a:cxnSpLocks noChangeShapeType="1"/>
            </p:cNvCxnSpPr>
            <p:nvPr/>
          </p:nvCxnSpPr>
          <p:spPr bwMode="auto">
            <a:xfrm rot="5400000" flipH="1">
              <a:off x="2561" y="987"/>
              <a:ext cx="146" cy="839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35" name="_s64535"/>
            <p:cNvCxnSpPr>
              <a:cxnSpLocks noChangeShapeType="1"/>
            </p:cNvCxnSpPr>
            <p:nvPr/>
          </p:nvCxnSpPr>
          <p:spPr bwMode="auto">
            <a:xfrm rot="5400000" flipH="1">
              <a:off x="2899" y="552"/>
              <a:ext cx="144" cy="1513"/>
            </a:xfrm>
            <a:prstGeom prst="bentConnector3">
              <a:avLst>
                <a:gd name="adj1" fmla="val 3604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34" name="_s64534"/>
            <p:cNvCxnSpPr>
              <a:cxnSpLocks noChangeShapeType="1"/>
            </p:cNvCxnSpPr>
            <p:nvPr/>
          </p:nvCxnSpPr>
          <p:spPr bwMode="auto">
            <a:xfrm flipV="1">
              <a:off x="1322" y="1334"/>
              <a:ext cx="928" cy="170"/>
            </a:xfrm>
            <a:prstGeom prst="bentConnector3">
              <a:avLst>
                <a:gd name="adj1" fmla="val 576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33" name="_s64533"/>
            <p:cNvCxnSpPr>
              <a:cxnSpLocks noChangeShapeType="1"/>
            </p:cNvCxnSpPr>
            <p:nvPr/>
          </p:nvCxnSpPr>
          <p:spPr bwMode="auto">
            <a:xfrm rot="16200000">
              <a:off x="1385" y="554"/>
              <a:ext cx="145" cy="1512"/>
            </a:xfrm>
            <a:prstGeom prst="bentConnector3">
              <a:avLst>
                <a:gd name="adj1" fmla="val 3604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9" name="_s64529"/>
            <p:cNvSpPr>
              <a:spLocks noChangeArrowheads="1"/>
            </p:cNvSpPr>
            <p:nvPr/>
          </p:nvSpPr>
          <p:spPr bwMode="auto">
            <a:xfrm>
              <a:off x="1800" y="101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NEEDED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TO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EXCELL</a:t>
              </a:r>
            </a:p>
          </p:txBody>
        </p:sp>
        <p:sp>
          <p:nvSpPr>
            <p:cNvPr id="64530" name="_s64530"/>
            <p:cNvSpPr>
              <a:spLocks noChangeArrowheads="1"/>
            </p:cNvSpPr>
            <p:nvPr/>
          </p:nvSpPr>
          <p:spPr bwMode="auto">
            <a:xfrm>
              <a:off x="324" y="1383"/>
              <a:ext cx="856" cy="3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Production</a:t>
              </a: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Train production staff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Increase Salaries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Hire Production &amp;QC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Managers &amp; Qualified Staff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Start up DOP Factory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Implement full Automation</a:t>
              </a:r>
              <a:endParaRPr kumimoji="0" 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.Add new MB &amp; filler Machine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Add new R&amp;D Machines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Add Quality testing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Machines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Add spare parts machines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850,000 JD INVESTMENT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31" name="_s64531"/>
            <p:cNvSpPr>
              <a:spLocks noChangeArrowheads="1"/>
            </p:cNvSpPr>
            <p:nvPr/>
          </p:nvSpPr>
          <p:spPr bwMode="auto">
            <a:xfrm>
              <a:off x="1215" y="1389"/>
              <a:ext cx="678" cy="3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Procurement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Hire new Procurement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MGR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Have flexibility in Cash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to Stock RMs when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possible and enough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for 2-3 months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3-4 Millions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endParaRPr kumimoji="0" lang="en-US" sz="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32" name="_s64532"/>
            <p:cNvSpPr>
              <a:spLocks noChangeArrowheads="1"/>
            </p:cNvSpPr>
            <p:nvPr/>
          </p:nvSpPr>
          <p:spPr bwMode="auto">
            <a:xfrm>
              <a:off x="2642" y="1383"/>
              <a:ext cx="821" cy="3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Financial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Hire strong accountant &amp;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Controller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Replace bank loan with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Investors to avoid 250k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interest and delays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. Try to find ways to have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accounts credits with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suppliers and better facilities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3-4 Millions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</a:t>
              </a:r>
            </a:p>
          </p:txBody>
        </p:sp>
        <p:sp>
          <p:nvSpPr>
            <p:cNvPr id="64536" name="_s64536"/>
            <p:cNvSpPr>
              <a:spLocks noChangeArrowheads="1"/>
            </p:cNvSpPr>
            <p:nvPr/>
          </p:nvSpPr>
          <p:spPr bwMode="auto">
            <a:xfrm>
              <a:off x="1929" y="1395"/>
              <a:ext cx="677" cy="31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Sales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Hire Marketing MGR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Hire qualified Sales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representatives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Have flexibility in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cash to give incentives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to clients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Participate in fares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&amp; regional products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advertisements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150,000 JD Ads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2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41" name="_s64541"/>
            <p:cNvSpPr>
              <a:spLocks noChangeArrowheads="1"/>
            </p:cNvSpPr>
            <p:nvPr/>
          </p:nvSpPr>
          <p:spPr bwMode="auto">
            <a:xfrm>
              <a:off x="3498" y="1383"/>
              <a:ext cx="677" cy="32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HR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Hire HR Mgr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Participate in trainings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to find good qualified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 employees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. Hire foreign labors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. Improve Safety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50,000 JD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F3E5F9-D7C9-4B10-AA66-0930CDAB729C}" type="slidenum">
              <a:rPr lang="x-none" smtClean="0">
                <a:latin typeface="Arial" charset="0"/>
                <a:cs typeface="Arial" charset="0"/>
              </a:rPr>
              <a:pPr/>
              <a:t>24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21877" name="Rectangle 2"/>
          <p:cNvSpPr>
            <a:spLocks noGrp="1" noChangeArrowheads="1"/>
          </p:cNvSpPr>
          <p:nvPr>
            <p:ph type="title"/>
          </p:nvPr>
        </p:nvSpPr>
        <p:spPr>
          <a:ln cap="flat">
            <a:solidFill>
              <a:schemeClr val="tx1"/>
            </a:solidFill>
            <a:prstDash val="sysDot"/>
          </a:ln>
        </p:spPr>
        <p:txBody>
          <a:bodyPr/>
          <a:lstStyle/>
          <a:p>
            <a:pPr eaLnBrk="1" hangingPunct="1"/>
            <a:r>
              <a:rPr lang="en-US" sz="3200" smtClean="0">
                <a:solidFill>
                  <a:srgbClr val="FF0000"/>
                </a:solidFill>
              </a:rPr>
              <a:t>“” IPI was able to reach the 1 million Profit in 2009</a:t>
            </a:r>
            <a:r>
              <a:rPr lang="ar-JO" sz="3200" smtClean="0">
                <a:solidFill>
                  <a:srgbClr val="FF0000"/>
                </a:solidFill>
              </a:rPr>
              <a:t> </a:t>
            </a:r>
            <a:r>
              <a:rPr lang="en-US" sz="3200" smtClean="0">
                <a:solidFill>
                  <a:srgbClr val="FF0000"/>
                </a:solidFill>
              </a:rPr>
              <a:t>“”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7200" y="1600200"/>
            <a:ext cx="8229600" cy="4525963"/>
            <a:chOff x="288" y="1017"/>
            <a:chExt cx="3896" cy="720"/>
          </a:xfrm>
        </p:grpSpPr>
        <p:sp>
          <p:nvSpPr>
            <p:cNvPr id="121862" name="AutoShape 6"/>
            <p:cNvSpPr>
              <a:spLocks noChangeAspect="1" noChangeArrowheads="1" noTextEdit="1"/>
            </p:cNvSpPr>
            <p:nvPr/>
          </p:nvSpPr>
          <p:spPr bwMode="auto">
            <a:xfrm>
              <a:off x="288" y="1017"/>
              <a:ext cx="3896" cy="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21863" name="_s121863"/>
            <p:cNvCxnSpPr>
              <a:cxnSpLocks noChangeShapeType="1"/>
            </p:cNvCxnSpPr>
            <p:nvPr/>
          </p:nvCxnSpPr>
          <p:spPr bwMode="auto">
            <a:xfrm rot="5400000" flipH="1">
              <a:off x="2934" y="553"/>
              <a:ext cx="79" cy="1520"/>
            </a:xfrm>
            <a:prstGeom prst="bentConnector3">
              <a:avLst>
                <a:gd name="adj1" fmla="val 2345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65" name="_s121865"/>
            <p:cNvCxnSpPr>
              <a:cxnSpLocks noChangeShapeType="1"/>
            </p:cNvCxnSpPr>
            <p:nvPr/>
          </p:nvCxnSpPr>
          <p:spPr bwMode="auto">
            <a:xfrm rot="10800000">
              <a:off x="2200" y="1332"/>
              <a:ext cx="1573" cy="144"/>
            </a:xfrm>
            <a:prstGeom prst="bentConnector3">
              <a:avLst>
                <a:gd name="adj1" fmla="val 344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66" name="_s121866"/>
            <p:cNvCxnSpPr>
              <a:cxnSpLocks noChangeShapeType="1"/>
            </p:cNvCxnSpPr>
            <p:nvPr/>
          </p:nvCxnSpPr>
          <p:spPr bwMode="auto">
            <a:xfrm flipV="1">
              <a:off x="1478" y="1332"/>
              <a:ext cx="929" cy="170"/>
            </a:xfrm>
            <a:prstGeom prst="bentConnector3">
              <a:avLst>
                <a:gd name="adj1" fmla="val 5764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67" name="_s121867"/>
            <p:cNvCxnSpPr>
              <a:cxnSpLocks noChangeShapeType="1"/>
            </p:cNvCxnSpPr>
            <p:nvPr/>
          </p:nvCxnSpPr>
          <p:spPr bwMode="auto">
            <a:xfrm rot="16200000">
              <a:off x="1385" y="554"/>
              <a:ext cx="145" cy="1512"/>
            </a:xfrm>
            <a:prstGeom prst="bentConnector3">
              <a:avLst>
                <a:gd name="adj1" fmla="val 36042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868" name="_s121868"/>
            <p:cNvSpPr>
              <a:spLocks noChangeArrowheads="1"/>
            </p:cNvSpPr>
            <p:nvPr/>
          </p:nvSpPr>
          <p:spPr bwMode="auto">
            <a:xfrm>
              <a:off x="1800" y="101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IF</a:t>
              </a:r>
            </a:p>
          </p:txBody>
        </p:sp>
        <p:sp>
          <p:nvSpPr>
            <p:cNvPr id="121869" name="_s121869"/>
            <p:cNvSpPr>
              <a:spLocks noChangeArrowheads="1"/>
            </p:cNvSpPr>
            <p:nvPr/>
          </p:nvSpPr>
          <p:spPr bwMode="auto">
            <a:xfrm>
              <a:off x="432" y="1381"/>
              <a:ext cx="784" cy="3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NO ECONOMY RECESSION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Performance of 1</a:t>
              </a:r>
              <a:r>
                <a:rPr kumimoji="0" lang="en-US" sz="900" b="0" i="0" u="none" strike="noStrike" cap="none" normalizeH="0" baseline="3000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st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6 months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will be same like last 6 months,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,which means double the profits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Potential Additional Profit :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500,000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1870" name="_s121870"/>
            <p:cNvSpPr>
              <a:spLocks noChangeArrowheads="1"/>
            </p:cNvSpPr>
            <p:nvPr/>
          </p:nvSpPr>
          <p:spPr bwMode="auto">
            <a:xfrm>
              <a:off x="1334" y="1381"/>
              <a:ext cx="794" cy="32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Bank Facilities increased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Then IPI was able to choose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the time to buy RAW Materials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and gain at least 10% reduction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of RM cost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Potential Additional Profit :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500,000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sz="3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 </a:t>
              </a:r>
            </a:p>
          </p:txBody>
        </p:sp>
        <p:sp>
          <p:nvSpPr>
            <p:cNvPr id="121871" name="_s121871"/>
            <p:cNvSpPr>
              <a:spLocks noChangeArrowheads="1"/>
            </p:cNvSpPr>
            <p:nvPr/>
          </p:nvSpPr>
          <p:spPr bwMode="auto">
            <a:xfrm>
              <a:off x="2344" y="1393"/>
              <a:ext cx="822" cy="33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No Bank facilities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Then IPI was able to save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11% Yearly Interest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Potential Additional Profit :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500,000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1873" name="_s121873"/>
            <p:cNvSpPr>
              <a:spLocks noChangeArrowheads="1"/>
            </p:cNvSpPr>
            <p:nvPr/>
          </p:nvSpPr>
          <p:spPr bwMode="auto">
            <a:xfrm>
              <a:off x="3246" y="1393"/>
              <a:ext cx="866" cy="32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Production Capacity was Larger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Then IPI was able to increase it</a:t>
              </a:r>
              <a:r>
                <a:rPr kumimoji="0" lang="ja-JP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sales by another 20%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Potential Additional Profit :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500,000 JD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21875" name="_s1029"/>
            <p:cNvCxnSpPr>
              <a:cxnSpLocks noChangeShapeType="1"/>
              <a:stCxn id="121871" idx="0"/>
            </p:cNvCxnSpPr>
            <p:nvPr/>
          </p:nvCxnSpPr>
          <p:spPr bwMode="auto">
            <a:xfrm rot="5400000" flipH="1">
              <a:off x="2447" y="1085"/>
              <a:ext cx="61" cy="555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42785C-E987-4E5B-8BF7-8D7B4713985F}" type="slidenum">
              <a:rPr lang="x-none" smtClean="0">
                <a:latin typeface="Arial" charset="0"/>
                <a:cs typeface="Arial" charset="0"/>
              </a:rPr>
              <a:pPr/>
              <a:t>25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folHlink"/>
            </a:solidFill>
          </a:ln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folHlink"/>
                </a:solidFill>
              </a:rPr>
              <a:t>Turn Over</a:t>
            </a:r>
            <a:r>
              <a:rPr lang="ar-JO" smtClean="0">
                <a:solidFill>
                  <a:schemeClr val="folHlink"/>
                </a:solidFill>
              </a:rPr>
              <a:t> </a:t>
            </a:r>
            <a:r>
              <a:rPr lang="en-US" smtClean="0">
                <a:solidFill>
                  <a:schemeClr val="folHlink"/>
                </a:solidFill>
              </a:rPr>
              <a:t>is 3 times a year</a:t>
            </a:r>
          </a:p>
        </p:txBody>
      </p:sp>
      <p:sp>
        <p:nvSpPr>
          <p:cNvPr id="186371" name="Rectangle 1732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" y="4648200"/>
            <a:ext cx="7924800" cy="1371600"/>
          </a:xfrm>
          <a:ln cap="flat">
            <a:solidFill>
              <a:srgbClr val="FF0000"/>
            </a:solidFill>
            <a:prstDash val="dash"/>
          </a:ln>
        </p:spPr>
        <p:txBody>
          <a:bodyPr/>
          <a:lstStyle/>
          <a:p>
            <a:pPr eaLnBrk="1" hangingPunct="1"/>
            <a:r>
              <a:rPr lang="en-US" sz="1400" smtClean="0"/>
              <a:t>Bank limit is 2 millions:</a:t>
            </a:r>
            <a:r>
              <a:rPr lang="en-US" sz="1400" smtClean="0">
                <a:solidFill>
                  <a:srgbClr val="FF0000"/>
                </a:solidFill>
              </a:rPr>
              <a:t> </a:t>
            </a:r>
            <a:r>
              <a:rPr lang="en-US" sz="1400" smtClean="0">
                <a:solidFill>
                  <a:schemeClr val="folHlink"/>
                </a:solidFill>
              </a:rPr>
              <a:t>(X) 3 Times</a:t>
            </a:r>
            <a:r>
              <a:rPr lang="en-US" sz="1400" smtClean="0">
                <a:solidFill>
                  <a:srgbClr val="FF0000"/>
                </a:solidFill>
              </a:rPr>
              <a:t> =   </a:t>
            </a:r>
            <a:r>
              <a:rPr lang="ar-JO" sz="1400" smtClean="0">
                <a:solidFill>
                  <a:srgbClr val="FF0000"/>
                </a:solidFill>
              </a:rPr>
              <a:t> 6</a:t>
            </a:r>
            <a:r>
              <a:rPr lang="en-US" sz="1400" smtClean="0">
                <a:solidFill>
                  <a:srgbClr val="FF0000"/>
                </a:solidFill>
              </a:rPr>
              <a:t>Millions Sales</a:t>
            </a:r>
          </a:p>
          <a:p>
            <a:pPr eaLnBrk="1" hangingPunct="1"/>
            <a:r>
              <a:rPr lang="en-US" sz="1400" smtClean="0"/>
              <a:t>Bank limit is 3 millions:</a:t>
            </a:r>
            <a:r>
              <a:rPr lang="en-US" sz="1400" smtClean="0">
                <a:solidFill>
                  <a:srgbClr val="FF0000"/>
                </a:solidFill>
              </a:rPr>
              <a:t> </a:t>
            </a:r>
            <a:r>
              <a:rPr lang="en-US" sz="1400" smtClean="0">
                <a:solidFill>
                  <a:schemeClr val="folHlink"/>
                </a:solidFill>
              </a:rPr>
              <a:t>(X) 3 Times</a:t>
            </a:r>
            <a:r>
              <a:rPr lang="en-US" sz="1400" smtClean="0">
                <a:solidFill>
                  <a:srgbClr val="FF0000"/>
                </a:solidFill>
              </a:rPr>
              <a:t> =   </a:t>
            </a:r>
            <a:r>
              <a:rPr lang="ar-JO" sz="1400" smtClean="0">
                <a:solidFill>
                  <a:srgbClr val="FF0000"/>
                </a:solidFill>
              </a:rPr>
              <a:t> 9</a:t>
            </a:r>
            <a:r>
              <a:rPr lang="en-US" sz="1400" smtClean="0">
                <a:solidFill>
                  <a:srgbClr val="FF0000"/>
                </a:solidFill>
              </a:rPr>
              <a:t>Millions Sales</a:t>
            </a:r>
          </a:p>
          <a:p>
            <a:pPr eaLnBrk="1" hangingPunct="1"/>
            <a:r>
              <a:rPr lang="en-US" sz="1400" smtClean="0"/>
              <a:t>Bank limit is 4 millions:</a:t>
            </a:r>
            <a:r>
              <a:rPr lang="en-US" sz="1400" smtClean="0">
                <a:solidFill>
                  <a:srgbClr val="FF0000"/>
                </a:solidFill>
              </a:rPr>
              <a:t> </a:t>
            </a:r>
            <a:r>
              <a:rPr lang="en-US" sz="1400" smtClean="0">
                <a:solidFill>
                  <a:schemeClr val="folHlink"/>
                </a:solidFill>
              </a:rPr>
              <a:t>(X) 3 Times</a:t>
            </a:r>
            <a:r>
              <a:rPr lang="en-US" sz="1400" smtClean="0">
                <a:solidFill>
                  <a:srgbClr val="FF0000"/>
                </a:solidFill>
              </a:rPr>
              <a:t> =  </a:t>
            </a:r>
            <a:r>
              <a:rPr lang="ar-JO" sz="1400" smtClean="0">
                <a:solidFill>
                  <a:srgbClr val="FF0000"/>
                </a:solidFill>
              </a:rPr>
              <a:t> 12</a:t>
            </a:r>
            <a:r>
              <a:rPr lang="en-US" sz="1400" smtClean="0">
                <a:solidFill>
                  <a:srgbClr val="FF0000"/>
                </a:solidFill>
              </a:rPr>
              <a:t>Millions Sales</a:t>
            </a:r>
          </a:p>
          <a:p>
            <a:pPr eaLnBrk="1" hangingPunct="1"/>
            <a:r>
              <a:rPr lang="en-US" sz="1400" smtClean="0"/>
              <a:t>Bank limit is 5 millions:</a:t>
            </a:r>
            <a:r>
              <a:rPr lang="en-US" sz="1400" smtClean="0">
                <a:solidFill>
                  <a:srgbClr val="FF0000"/>
                </a:solidFill>
              </a:rPr>
              <a:t> </a:t>
            </a:r>
            <a:r>
              <a:rPr lang="en-US" sz="1400" smtClean="0">
                <a:solidFill>
                  <a:schemeClr val="folHlink"/>
                </a:solidFill>
              </a:rPr>
              <a:t>(X) 3 Times</a:t>
            </a:r>
            <a:r>
              <a:rPr lang="en-US" sz="1400" smtClean="0">
                <a:solidFill>
                  <a:srgbClr val="FF0000"/>
                </a:solidFill>
              </a:rPr>
              <a:t> =  15 Millions Sales</a:t>
            </a:r>
          </a:p>
          <a:p>
            <a:pPr eaLnBrk="1" hangingPunct="1"/>
            <a:endParaRPr lang="en-US" sz="1400" smtClean="0"/>
          </a:p>
          <a:p>
            <a:pPr eaLnBrk="1" hangingPunct="1"/>
            <a:endParaRPr lang="en-US" sz="1400" smtClean="0"/>
          </a:p>
        </p:txBody>
      </p:sp>
      <p:graphicFrame>
        <p:nvGraphicFramePr>
          <p:cNvPr id="130760" name="Group 1736"/>
          <p:cNvGraphicFramePr>
            <a:graphicFrameLocks noGrp="1"/>
          </p:cNvGraphicFramePr>
          <p:nvPr>
            <p:ph sz="half" idx="1"/>
          </p:nvPr>
        </p:nvGraphicFramePr>
        <p:xfrm>
          <a:off x="304800" y="1752600"/>
          <a:ext cx="8001000" cy="2590800"/>
        </p:xfrm>
        <a:graphic>
          <a:graphicData uri="http://schemas.openxmlformats.org/drawingml/2006/table">
            <a:tbl>
              <a:tblPr/>
              <a:tblGrid>
                <a:gridCol w="600075"/>
                <a:gridCol w="931863"/>
                <a:gridCol w="839787"/>
                <a:gridCol w="836613"/>
                <a:gridCol w="839787"/>
                <a:gridCol w="836613"/>
                <a:gridCol w="839787"/>
                <a:gridCol w="836613"/>
                <a:gridCol w="839787"/>
                <a:gridCol w="600075"/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Jan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February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March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April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RM Ordering 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RM Arrival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Production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Payments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Day # 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Day # 45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Day # 75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Day # 120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6438" name="AutoShape 1737"/>
          <p:cNvSpPr>
            <a:spLocks noChangeArrowheads="1"/>
          </p:cNvSpPr>
          <p:nvPr/>
        </p:nvSpPr>
        <p:spPr bwMode="auto">
          <a:xfrm>
            <a:off x="838200" y="2819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39" name="AutoShape 1738"/>
          <p:cNvSpPr>
            <a:spLocks noChangeArrowheads="1"/>
          </p:cNvSpPr>
          <p:nvPr/>
        </p:nvSpPr>
        <p:spPr bwMode="auto">
          <a:xfrm>
            <a:off x="3352800" y="2819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40" name="AutoShape 1739"/>
          <p:cNvSpPr>
            <a:spLocks noChangeArrowheads="1"/>
          </p:cNvSpPr>
          <p:nvPr/>
        </p:nvSpPr>
        <p:spPr bwMode="auto">
          <a:xfrm>
            <a:off x="5029200" y="2819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41" name="AutoShape 1740"/>
          <p:cNvSpPr>
            <a:spLocks noChangeArrowheads="1"/>
          </p:cNvSpPr>
          <p:nvPr/>
        </p:nvSpPr>
        <p:spPr bwMode="auto">
          <a:xfrm>
            <a:off x="7543800" y="28194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42" name="AutoShape 1741"/>
          <p:cNvSpPr>
            <a:spLocks noChangeArrowheads="1"/>
          </p:cNvSpPr>
          <p:nvPr/>
        </p:nvSpPr>
        <p:spPr bwMode="auto">
          <a:xfrm>
            <a:off x="7772400" y="2133600"/>
            <a:ext cx="552450" cy="762000"/>
          </a:xfrm>
          <a:custGeom>
            <a:avLst/>
            <a:gdLst>
              <a:gd name="T0" fmla="*/ 10597244 w 21600"/>
              <a:gd name="T1" fmla="*/ 0 h 21600"/>
              <a:gd name="T2" fmla="*/ 0 w 21600"/>
              <a:gd name="T3" fmla="*/ 13440833 h 21600"/>
              <a:gd name="T4" fmla="*/ 10597244 w 21600"/>
              <a:gd name="T5" fmla="*/ 26881666 h 21600"/>
              <a:gd name="T6" fmla="*/ 14129677 w 21600"/>
              <a:gd name="T7" fmla="*/ 13440833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59D104-AC7A-4A54-8B51-A8A11B425E2A}" type="slidenum">
              <a:rPr lang="x-none" smtClean="0">
                <a:latin typeface="Arial" charset="0"/>
                <a:cs typeface="Arial" charset="0"/>
              </a:rPr>
              <a:pPr/>
              <a:t>26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7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 successful trip needs the first mile, have a nice journey</a:t>
            </a:r>
          </a:p>
        </p:txBody>
      </p:sp>
      <p:pic>
        <p:nvPicPr>
          <p:cNvPr id="187395" name="Picture 6" descr="MPj03994590000[1]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447800" y="3048000"/>
            <a:ext cx="6477000" cy="3413125"/>
          </a:xfrm>
        </p:spPr>
      </p:pic>
      <p:pic>
        <p:nvPicPr>
          <p:cNvPr id="187396" name="Picture 8" descr="binoulars"/>
          <p:cNvPicPr>
            <a:picLocks noChangeAspect="1" noChangeArrowheads="1"/>
          </p:cNvPicPr>
          <p:nvPr/>
        </p:nvPicPr>
        <p:blipFill>
          <a:blip r:embed="rId3"/>
          <a:srcRect r="5701"/>
          <a:stretch>
            <a:fillRect/>
          </a:stretch>
        </p:blipFill>
        <p:spPr bwMode="auto">
          <a:xfrm>
            <a:off x="3429000" y="1676400"/>
            <a:ext cx="2743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IPI FACTORIES</a:t>
            </a:r>
          </a:p>
        </p:txBody>
      </p:sp>
      <p:pic>
        <p:nvPicPr>
          <p:cNvPr id="162868" name="Picture 39" descr="d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9050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69" name="Picture 40" descr="pvc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819400"/>
            <a:ext cx="10858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70" name="Picture 41" descr="rel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743200"/>
            <a:ext cx="1066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71" name="Picture 42" descr="Unsaturated_Polyester_Resi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4038600"/>
            <a:ext cx="990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72" name="Picture 44" descr="urea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0600" y="3886200"/>
            <a:ext cx="12954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2873" name="Group 45"/>
          <p:cNvGrpSpPr>
            <a:grpSpLocks/>
          </p:cNvGrpSpPr>
          <p:nvPr/>
        </p:nvGrpSpPr>
        <p:grpSpPr bwMode="auto">
          <a:xfrm>
            <a:off x="5943600" y="1676400"/>
            <a:ext cx="1371600" cy="1219200"/>
            <a:chOff x="4752" y="768"/>
            <a:chExt cx="864" cy="768"/>
          </a:xfrm>
        </p:grpSpPr>
        <p:pic>
          <p:nvPicPr>
            <p:cNvPr id="162874" name="Picture 46" descr="masterbatch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52" y="912"/>
              <a:ext cx="76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875" name="Picture 47" descr="pvc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280" y="768"/>
              <a:ext cx="336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457200" y="1614488"/>
            <a:ext cx="8229600" cy="4495800"/>
            <a:chOff x="288" y="1017"/>
            <a:chExt cx="5184" cy="2832"/>
          </a:xfrm>
        </p:grpSpPr>
        <p:sp>
          <p:nvSpPr>
            <p:cNvPr id="162820" name="AutoShape 4"/>
            <p:cNvSpPr>
              <a:spLocks noChangeAspect="1" noChangeArrowheads="1" noTextEdit="1"/>
            </p:cNvSpPr>
            <p:nvPr/>
          </p:nvSpPr>
          <p:spPr bwMode="auto">
            <a:xfrm>
              <a:off x="288" y="1017"/>
              <a:ext cx="5184" cy="2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21" name="_s162821"/>
            <p:cNvSpPr>
              <a:spLocks noChangeArrowheads="1"/>
            </p:cNvSpPr>
            <p:nvPr/>
          </p:nvSpPr>
          <p:spPr bwMode="auto">
            <a:xfrm>
              <a:off x="2544" y="2097"/>
              <a:ext cx="672" cy="67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IPI</a:t>
              </a:r>
            </a:p>
          </p:txBody>
        </p:sp>
        <p:sp>
          <p:nvSpPr>
            <p:cNvPr id="162822" name="_s1028"/>
            <p:cNvSpPr>
              <a:spLocks noChangeShapeType="1"/>
            </p:cNvSpPr>
            <p:nvPr/>
          </p:nvSpPr>
          <p:spPr bwMode="auto">
            <a:xfrm flipH="1">
              <a:off x="2592" y="2736"/>
              <a:ext cx="9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23" name="_s1029"/>
            <p:cNvSpPr>
              <a:spLocks noChangeArrowheads="1"/>
            </p:cNvSpPr>
            <p:nvPr/>
          </p:nvSpPr>
          <p:spPr bwMode="auto">
            <a:xfrm>
              <a:off x="1632" y="2400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Urea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Formaldehyde</a:t>
              </a:r>
            </a:p>
          </p:txBody>
        </p:sp>
        <p:sp>
          <p:nvSpPr>
            <p:cNvPr id="162824" name="_s1029"/>
            <p:cNvSpPr>
              <a:spLocks noChangeArrowheads="1"/>
            </p:cNvSpPr>
            <p:nvPr/>
          </p:nvSpPr>
          <p:spPr bwMode="auto">
            <a:xfrm>
              <a:off x="2160" y="2928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Solvents</a:t>
              </a:r>
            </a:p>
          </p:txBody>
        </p:sp>
        <p:sp>
          <p:nvSpPr>
            <p:cNvPr id="162825" name="_s1029"/>
            <p:cNvSpPr>
              <a:spLocks noChangeArrowheads="1"/>
            </p:cNvSpPr>
            <p:nvPr/>
          </p:nvSpPr>
          <p:spPr bwMode="auto">
            <a:xfrm>
              <a:off x="1680" y="1776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Fiberglass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Sheets</a:t>
              </a:r>
            </a:p>
          </p:txBody>
        </p:sp>
        <p:sp>
          <p:nvSpPr>
            <p:cNvPr id="162826" name="_s1029"/>
            <p:cNvSpPr>
              <a:spLocks noChangeArrowheads="1"/>
            </p:cNvSpPr>
            <p:nvPr/>
          </p:nvSpPr>
          <p:spPr bwMode="auto">
            <a:xfrm>
              <a:off x="2880" y="1344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PVC</a:t>
              </a:r>
            </a:p>
          </p:txBody>
        </p:sp>
        <p:sp>
          <p:nvSpPr>
            <p:cNvPr id="162827" name="_s1029"/>
            <p:cNvSpPr>
              <a:spLocks noChangeArrowheads="1"/>
            </p:cNvSpPr>
            <p:nvPr/>
          </p:nvSpPr>
          <p:spPr bwMode="auto">
            <a:xfrm>
              <a:off x="3456" y="1872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MB</a:t>
              </a:r>
            </a:p>
          </p:txBody>
        </p:sp>
        <p:sp>
          <p:nvSpPr>
            <p:cNvPr id="162828" name="_s1029"/>
            <p:cNvSpPr>
              <a:spLocks noChangeArrowheads="1"/>
            </p:cNvSpPr>
            <p:nvPr/>
          </p:nvSpPr>
          <p:spPr bwMode="auto">
            <a:xfrm>
              <a:off x="2880" y="2928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Peroxide</a:t>
              </a:r>
            </a:p>
          </p:txBody>
        </p:sp>
        <p:sp>
          <p:nvSpPr>
            <p:cNvPr id="162829" name="_s1029"/>
            <p:cNvSpPr>
              <a:spLocks noChangeArrowheads="1"/>
            </p:cNvSpPr>
            <p:nvPr/>
          </p:nvSpPr>
          <p:spPr bwMode="auto">
            <a:xfrm>
              <a:off x="2160" y="1344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DOP</a:t>
              </a:r>
            </a:p>
          </p:txBody>
        </p:sp>
        <p:sp>
          <p:nvSpPr>
            <p:cNvPr id="162830" name="_s1029"/>
            <p:cNvSpPr>
              <a:spLocks noChangeArrowheads="1"/>
            </p:cNvSpPr>
            <p:nvPr/>
          </p:nvSpPr>
          <p:spPr bwMode="auto">
            <a:xfrm>
              <a:off x="3408" y="2544"/>
              <a:ext cx="624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Polyester</a:t>
              </a:r>
            </a:p>
          </p:txBody>
        </p:sp>
        <p:sp>
          <p:nvSpPr>
            <p:cNvPr id="162831" name="Line 15"/>
            <p:cNvSpPr>
              <a:spLocks noChangeShapeType="1"/>
            </p:cNvSpPr>
            <p:nvPr/>
          </p:nvSpPr>
          <p:spPr bwMode="auto">
            <a:xfrm flipH="1">
              <a:off x="3024" y="1920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2" name="Line 16"/>
            <p:cNvSpPr>
              <a:spLocks noChangeShapeType="1"/>
            </p:cNvSpPr>
            <p:nvPr/>
          </p:nvSpPr>
          <p:spPr bwMode="auto">
            <a:xfrm>
              <a:off x="2640" y="1872"/>
              <a:ext cx="95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3" name="Line 17"/>
            <p:cNvSpPr>
              <a:spLocks noChangeShapeType="1"/>
            </p:cNvSpPr>
            <p:nvPr/>
          </p:nvSpPr>
          <p:spPr bwMode="auto">
            <a:xfrm flipH="1" flipV="1">
              <a:off x="2256" y="2208"/>
              <a:ext cx="28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4" name="Line 18"/>
            <p:cNvSpPr>
              <a:spLocks noChangeShapeType="1"/>
            </p:cNvSpPr>
            <p:nvPr/>
          </p:nvSpPr>
          <p:spPr bwMode="auto">
            <a:xfrm flipH="1" flipV="1">
              <a:off x="3216" y="2592"/>
              <a:ext cx="24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5" name="Line 19"/>
            <p:cNvSpPr>
              <a:spLocks noChangeShapeType="1"/>
            </p:cNvSpPr>
            <p:nvPr/>
          </p:nvSpPr>
          <p:spPr bwMode="auto">
            <a:xfrm flipH="1">
              <a:off x="3216" y="2208"/>
              <a:ext cx="24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6" name="Line 20"/>
            <p:cNvSpPr>
              <a:spLocks noChangeShapeType="1"/>
            </p:cNvSpPr>
            <p:nvPr/>
          </p:nvSpPr>
          <p:spPr bwMode="auto">
            <a:xfrm flipH="1">
              <a:off x="2256" y="2544"/>
              <a:ext cx="28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7" name="Line 21"/>
            <p:cNvSpPr>
              <a:spLocks noChangeShapeType="1"/>
            </p:cNvSpPr>
            <p:nvPr/>
          </p:nvSpPr>
          <p:spPr bwMode="auto">
            <a:xfrm>
              <a:off x="3072" y="2736"/>
              <a:ext cx="4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8" name="Line 22"/>
            <p:cNvSpPr>
              <a:spLocks noChangeShapeType="1"/>
            </p:cNvSpPr>
            <p:nvPr/>
          </p:nvSpPr>
          <p:spPr bwMode="auto">
            <a:xfrm flipH="1">
              <a:off x="1344" y="2736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39" name="Line 23"/>
            <p:cNvSpPr>
              <a:spLocks noChangeShapeType="1"/>
            </p:cNvSpPr>
            <p:nvPr/>
          </p:nvSpPr>
          <p:spPr bwMode="auto">
            <a:xfrm flipH="1">
              <a:off x="1392" y="2064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0" name="Line 24"/>
            <p:cNvSpPr>
              <a:spLocks noChangeShapeType="1"/>
            </p:cNvSpPr>
            <p:nvPr/>
          </p:nvSpPr>
          <p:spPr bwMode="auto">
            <a:xfrm flipH="1">
              <a:off x="4080" y="2112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1" name="Line 25"/>
            <p:cNvSpPr>
              <a:spLocks noChangeShapeType="1"/>
            </p:cNvSpPr>
            <p:nvPr/>
          </p:nvSpPr>
          <p:spPr bwMode="auto">
            <a:xfrm flipH="1">
              <a:off x="4032" y="2832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2" name="Line 26"/>
            <p:cNvSpPr>
              <a:spLocks noChangeShapeType="1"/>
            </p:cNvSpPr>
            <p:nvPr/>
          </p:nvSpPr>
          <p:spPr bwMode="auto">
            <a:xfrm flipH="1">
              <a:off x="3504" y="1584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3" name="Line 27"/>
            <p:cNvSpPr>
              <a:spLocks noChangeShapeType="1"/>
            </p:cNvSpPr>
            <p:nvPr/>
          </p:nvSpPr>
          <p:spPr bwMode="auto">
            <a:xfrm flipH="1">
              <a:off x="1872" y="1584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4" name="Line 28"/>
            <p:cNvSpPr>
              <a:spLocks noChangeShapeType="1"/>
            </p:cNvSpPr>
            <p:nvPr/>
          </p:nvSpPr>
          <p:spPr bwMode="auto">
            <a:xfrm flipH="1">
              <a:off x="1920" y="3360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5" name="Line 29"/>
            <p:cNvSpPr>
              <a:spLocks noChangeShapeType="1"/>
            </p:cNvSpPr>
            <p:nvPr/>
          </p:nvSpPr>
          <p:spPr bwMode="auto">
            <a:xfrm flipH="1">
              <a:off x="3456" y="3360"/>
              <a:ext cx="2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6" name="_s1029"/>
            <p:cNvSpPr>
              <a:spLocks noChangeArrowheads="1"/>
            </p:cNvSpPr>
            <p:nvPr/>
          </p:nvSpPr>
          <p:spPr bwMode="auto">
            <a:xfrm>
              <a:off x="3744" y="3120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7" name="_s1029"/>
            <p:cNvSpPr>
              <a:spLocks noChangeArrowheads="1"/>
            </p:cNvSpPr>
            <p:nvPr/>
          </p:nvSpPr>
          <p:spPr bwMode="auto">
            <a:xfrm>
              <a:off x="4320" y="2544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8" name="_s1029"/>
            <p:cNvSpPr>
              <a:spLocks noChangeArrowheads="1"/>
            </p:cNvSpPr>
            <p:nvPr/>
          </p:nvSpPr>
          <p:spPr bwMode="auto">
            <a:xfrm>
              <a:off x="4368" y="1776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49" name="_s1029"/>
            <p:cNvSpPr>
              <a:spLocks noChangeArrowheads="1"/>
            </p:cNvSpPr>
            <p:nvPr/>
          </p:nvSpPr>
          <p:spPr bwMode="auto">
            <a:xfrm>
              <a:off x="3792" y="1248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50" name="_s1029"/>
            <p:cNvSpPr>
              <a:spLocks noChangeArrowheads="1"/>
            </p:cNvSpPr>
            <p:nvPr/>
          </p:nvSpPr>
          <p:spPr bwMode="auto">
            <a:xfrm>
              <a:off x="816" y="1728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51" name="_s1029"/>
            <p:cNvSpPr>
              <a:spLocks noChangeArrowheads="1"/>
            </p:cNvSpPr>
            <p:nvPr/>
          </p:nvSpPr>
          <p:spPr bwMode="auto">
            <a:xfrm>
              <a:off x="720" y="2448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52" name="_s1029"/>
            <p:cNvSpPr>
              <a:spLocks noChangeArrowheads="1"/>
            </p:cNvSpPr>
            <p:nvPr/>
          </p:nvSpPr>
          <p:spPr bwMode="auto">
            <a:xfrm>
              <a:off x="1296" y="1200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53" name="_s1029"/>
            <p:cNvSpPr>
              <a:spLocks noChangeArrowheads="1"/>
            </p:cNvSpPr>
            <p:nvPr/>
          </p:nvSpPr>
          <p:spPr bwMode="auto">
            <a:xfrm>
              <a:off x="1296" y="3120"/>
              <a:ext cx="624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54" name="Picture 38"/>
            <p:cNvSpPr>
              <a:spLocks noChangeAspect="1" noChangeArrowheads="1"/>
            </p:cNvSpPr>
            <p:nvPr/>
          </p:nvSpPr>
          <p:spPr bwMode="auto">
            <a:xfrm>
              <a:off x="3744" y="3120"/>
              <a:ext cx="635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866" name="Picture 8" descr="our product"/>
            <p:cNvSpPr>
              <a:spLocks noChangeAspect="1" noChangeArrowheads="1"/>
            </p:cNvSpPr>
            <p:nvPr/>
          </p:nvSpPr>
          <p:spPr bwMode="auto">
            <a:xfrm>
              <a:off x="1248" y="3072"/>
              <a:ext cx="672" cy="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71BC86-4AB8-4E4E-8AA7-9DF59D8B5E43}" type="slidenum">
              <a:rPr lang="x-none" smtClean="0">
                <a:latin typeface="Arial" charset="0"/>
                <a:cs typeface="Arial" charset="0"/>
              </a:rPr>
              <a:pPr/>
              <a:t>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638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Products</a:t>
            </a:r>
            <a:r>
              <a:rPr lang="en-US" smtClean="0"/>
              <a:t> </a:t>
            </a:r>
            <a:r>
              <a:rPr lang="en-US" sz="3200" smtClean="0"/>
              <a:t>&amp; Where to be used:</a:t>
            </a:r>
          </a:p>
        </p:txBody>
      </p:sp>
      <p:graphicFrame>
        <p:nvGraphicFramePr>
          <p:cNvPr id="136346" name="Group 154"/>
          <p:cNvGraphicFramePr>
            <a:graphicFrameLocks noGrp="1"/>
          </p:cNvGraphicFramePr>
          <p:nvPr>
            <p:ph type="tbl" idx="1"/>
          </p:nvPr>
        </p:nvGraphicFramePr>
        <p:xfrm>
          <a:off x="457200" y="1952625"/>
          <a:ext cx="8229600" cy="4599878"/>
        </p:xfrm>
        <a:graphic>
          <a:graphicData uri="http://schemas.openxmlformats.org/drawingml/2006/table">
            <a:tbl>
              <a:tblPr/>
              <a:tblGrid>
                <a:gridCol w="2514600"/>
                <a:gridCol w="57150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Factories Products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Industries to be used at: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MONOMERIC PLASTICIZERS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THE PRODUCTION OF FLEXIBLE PVC COMPOUNDS, PAINTS , TANNING AND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ADHESIVES, AVAILABLE IN VARIOUS GRADES. (DOP, DBP, DIOP,DOA, DINP, DIDP)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UNSATURATED POLYESTERRESINS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ORTHOPHTHALIC, ISO PHTHALIC AND HET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JO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ACID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PRODUCTION OF RESINOUS MARBLE, SANTARYWEAR, AND FIBERGLASS REINFORCED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ARTICLES AND GEL-COAT ETC.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ORGANIC PEROXIDES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INTIATORS FOR UNSATURATED POLYESTER RESINS CURING AVAILABLE IN VARIOUS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GRADES, (MEKP, MIPK-P,SPEICAL PEROXIDES…ETC)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COLOR CONCENTRATES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THE TINTING OF POLYESTER RESINS AND GELCOAT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PVC COMPOUNDS POWER (DRY BLEND)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GRANULES PASTE (PLASTESOL)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JO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PRODUCTION OF BOTTLES ,, CABLES, SHOES, IRRIGATION SHEETS, SYNTHETIC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LEATHER, WINDOW PROFILES, SGUTTERS, PIPES, ELECTRICAL CONDUITS,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CORRUGATED PIPS AND FITTINGS. PLASTISOL (LIQUID PVC COMPOUNDS) USED FOR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CROWN LINING, AIR FILTERS, SYNTHETIC LEATHER AND KIDS TOYS.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P.V.C ONE PACK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MASTERBATCH BLENDS (ONE PACK) ADDITIVES FOR PVC CMPOUNDING APLICABLE FOR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AWIDE RANGE OF P.V.C COMPOUNDS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P.V.C COLOR MASTERBATCHES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PELLETS OF DIFFERENT COLOURS FOR THE FLEXIBLE P.V.C COMPOUNDS INDUSTRY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INCLOUDING CABLES, SHOES, HOSES, SHEETS AND PROFILES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UREA FORMAL DEHYDE AND PHENOLIC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RESINS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PRODUCTION OF PLYWOOD, CHIPBOARDS, BLOCKBOARDS, ROCK-WOOL,SHELL SAND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AND UREA PRILLS ANTICAKING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LOW AROMATIC SOLVANTS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THE PRODUCTION OF PAINTS, ALKYDS, DRR\IERS AND INSECTICIDES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FIBER GLASS REINFORCED POLYESTER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SHEETS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DECORATIVE CALDDING AND ARGICULATURAL GREEN HOUSES, AVAILABLE IN VARIOUS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PROFILES AND COLORS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P.O. MASTERBATCH , POLYETHYLENE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FILLER AND P.P. COMPOUNDS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FOR THE COLROING OF P.E.,HDPE,P.P. AND P.S., P.E. FILLER AND P.P. COMPOUNDS ARE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USED IN P.E FILM, RAFIA BAGS AND GRADEN FURNITURE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3884" name="Picture 45" descr="MP90044334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1000"/>
            <a:ext cx="9334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5" name="Picture 46" descr="MP900387533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381000"/>
            <a:ext cx="990600" cy="838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223CBC-0C6B-4608-9710-C6EFE7B45DE4}" type="slidenum">
              <a:rPr lang="x-none" smtClean="0">
                <a:latin typeface="Arial" charset="0"/>
                <a:cs typeface="Arial" charset="0"/>
              </a:rPr>
              <a:pPr/>
              <a:t>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the Story??</a:t>
            </a:r>
          </a:p>
        </p:txBody>
      </p:sp>
      <p:graphicFrame>
        <p:nvGraphicFramePr>
          <p:cNvPr id="141328" name="Group 16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4038600" cy="2185988"/>
        </p:xfrm>
        <a:graphic>
          <a:graphicData uri="http://schemas.openxmlformats.org/drawingml/2006/table">
            <a:tbl>
              <a:tblPr/>
              <a:tblGrid>
                <a:gridCol w="4038600"/>
              </a:tblGrid>
              <a:tr h="2185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Period 1: (1985-1992)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Good Start and Sales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Production Capacity used: 30%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Capital is 4M, Profits</a:t>
                      </a:r>
                      <a:r>
                        <a:rPr kumimoji="0" lang="ar-JO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is 5.7M</a:t>
                      </a:r>
                      <a:r>
                        <a:rPr kumimoji="0" lang="ar-JO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1378" name="Group 66"/>
          <p:cNvGraphicFramePr>
            <a:graphicFrameLocks noGrp="1"/>
          </p:cNvGraphicFramePr>
          <p:nvPr>
            <p:ph sz="quarter" idx="2"/>
          </p:nvPr>
        </p:nvGraphicFramePr>
        <p:xfrm>
          <a:off x="4648200" y="1600200"/>
          <a:ext cx="4038600" cy="2209800"/>
        </p:xfrm>
        <a:graphic>
          <a:graphicData uri="http://schemas.openxmlformats.org/drawingml/2006/table">
            <a:tbl>
              <a:tblPr/>
              <a:tblGrid>
                <a:gridCol w="4038600"/>
              </a:tblGrid>
              <a:tr h="2209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Period 2: (1993-2004)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-Shareholders cashed out Profits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No enough money to Buy Raw Materials and depended on Banks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 Iraq exports was shut out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Production Capacity used: 13%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Losses:  9.9M</a:t>
                      </a:r>
                      <a:r>
                        <a:rPr kumimoji="0" lang="ar-J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1384" name="Group 72"/>
          <p:cNvGraphicFramePr>
            <a:graphicFrameLocks noGrp="1"/>
          </p:cNvGraphicFramePr>
          <p:nvPr>
            <p:ph sz="quarter" idx="3"/>
          </p:nvPr>
        </p:nvGraphicFramePr>
        <p:xfrm>
          <a:off x="457200" y="3938588"/>
          <a:ext cx="4038600" cy="2690813"/>
        </p:xfrm>
        <a:graphic>
          <a:graphicData uri="http://schemas.openxmlformats.org/drawingml/2006/table">
            <a:tbl>
              <a:tblPr/>
              <a:tblGrid>
                <a:gridCol w="4038600"/>
              </a:tblGrid>
              <a:tr h="2690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Period 3: (2005-2007)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New Experienced Board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Restructuring the company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Erasing the debts of the Banks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No enough money to buy Raw Materials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Production Capacity used: 8.3%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Losses:  0.5M</a:t>
                      </a:r>
                      <a:r>
                        <a:rPr kumimoji="0" lang="ar-JO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1394" name="Group 82"/>
          <p:cNvGraphicFramePr>
            <a:graphicFrameLocks noGrp="1"/>
          </p:cNvGraphicFramePr>
          <p:nvPr>
            <p:ph sz="quarter" idx="4"/>
          </p:nvPr>
        </p:nvGraphicFramePr>
        <p:xfrm>
          <a:off x="4648200" y="3962400"/>
          <a:ext cx="4038600" cy="2667000"/>
        </p:xfrm>
        <a:graphic>
          <a:graphicData uri="http://schemas.openxmlformats.org/drawingml/2006/table">
            <a:tbl>
              <a:tblPr/>
              <a:tblGrid>
                <a:gridCol w="4038600"/>
              </a:tblGrid>
              <a:tr h="2667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Period 4: (2008-2010)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New Experienced MGMT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New Investor and Capital became 7 Millions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Increasing Capacity due to certain Demands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Improving Facilities from Banks, still not enough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Regaining a major Sales Market Share Locally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- Production Capacity used: 12.3%, Profits: 0.65M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891" name="Picture 83" descr="MCPE06974_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"/>
            <a:ext cx="99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92" name="Picture 84" descr="j02977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810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CCC32A-9D4E-4877-8DF8-47F5382572E8}" type="slidenum">
              <a:rPr lang="x-none" smtClean="0">
                <a:latin typeface="Arial" charset="0"/>
                <a:cs typeface="Arial" charset="0"/>
              </a:rPr>
              <a:pPr/>
              <a:t>6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the Story?? </a:t>
            </a:r>
          </a:p>
        </p:txBody>
      </p:sp>
      <p:graphicFrame>
        <p:nvGraphicFramePr>
          <p:cNvPr id="139416" name="Group 15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17974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143000"/>
                <a:gridCol w="1295400"/>
                <a:gridCol w="1295400"/>
                <a:gridCol w="1143000"/>
                <a:gridCol w="914400"/>
              </a:tblGrid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Performance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Period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(1985-1992)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Period 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(1993-2004)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Period 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(2005-2007)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Period 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(2008-2010)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Target 2011-13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Avg. Sales in Million JD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Total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Per 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18-30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Avg. Sales in Million JD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Local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Exports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22.8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49%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25.0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51%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24.1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75%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8.0 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25%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6.5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81%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1.5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19%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14.3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95%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0.88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5%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Production Rate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22,000 MT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44,300 MT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13.40%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8.30%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12.30%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13-25%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Total Profits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5.7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12%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-9.9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-30%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-0.5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-6%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0.65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4%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 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Wingdings" pitchFamily="2" charset="2"/>
                        </a:rPr>
                        <a:t>10%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Reasons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Positives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Positives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Positives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Positives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Negatives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Negatives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* Negatives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Local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Exports (Iraq)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Distr. Profits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Bad MGMT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New Board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Restructuring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 Money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New MGMT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Investor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New Lines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Lim. Money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Exports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Investor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Quality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5949" name="Picture 153" descr="j02977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381000"/>
            <a:ext cx="990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950" name="Picture 154" descr="MCPE06974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81000"/>
            <a:ext cx="990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362C3D-0B10-4B67-B4B1-09E7F3D6E398}" type="slidenum">
              <a:rPr lang="x-none" smtClean="0">
                <a:latin typeface="Arial" charset="0"/>
                <a:cs typeface="Arial" charset="0"/>
              </a:rPr>
              <a:pPr/>
              <a:t>7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i="1" u="sng" smtClean="0"/>
              <a:t>What is Required?</a:t>
            </a:r>
            <a:r>
              <a:rPr lang="en-US" sz="2800" i="1" smtClean="0"/>
              <a:t> </a:t>
            </a:r>
            <a:r>
              <a:rPr lang="en-US" sz="2800" i="1" u="sng" smtClean="0">
                <a:solidFill>
                  <a:srgbClr val="FF0000"/>
                </a:solidFill>
              </a:rPr>
              <a:t>(SUMMARY TO INVESTORS)</a:t>
            </a:r>
          </a:p>
        </p:txBody>
      </p:sp>
      <p:sp>
        <p:nvSpPr>
          <p:cNvPr id="16691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715000" cy="4525963"/>
          </a:xfrm>
          <a:ln>
            <a:solidFill>
              <a:srgbClr val="FF0000"/>
            </a:solidFill>
          </a:ln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hlink"/>
                </a:solidFill>
              </a:rPr>
              <a:t>It is a fact that there is a big demand on IPI Products as its factories are unique in the region.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hlink"/>
                </a:solidFill>
              </a:rPr>
              <a:t>It is a fact that the status of the factories are still in very good shape due to the very low production capacity they worked at, in addition to the new 50% of capacity increasing the past 3 years.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hlink"/>
                </a:solidFill>
              </a:rPr>
              <a:t>It is a fact that any new money injected in the company can bring a significant return in profits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hlink"/>
                </a:solidFill>
              </a:rPr>
              <a:t>It is a fact that with around 10% of the production capacity IPI can have a breakeven results, which means it is a potential of a very profitable business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hlink"/>
                </a:solidFill>
              </a:rPr>
              <a:t>It is a fact that the Book Value of these factories are nearly the 1/3 of the real ones these days.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40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smtClean="0"/>
              <a:t>--------------------------------------------------------------------------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smtClean="0"/>
              <a:t>       </a:t>
            </a:r>
            <a:r>
              <a:rPr lang="en-US" sz="1400" u="sng" smtClean="0">
                <a:solidFill>
                  <a:srgbClr val="FF0000"/>
                </a:solidFill>
              </a:rPr>
              <a:t>What is Needed:</a:t>
            </a:r>
            <a:r>
              <a:rPr lang="en-US" sz="1400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folHlink"/>
                </a:solidFill>
              </a:rPr>
              <a:t>Strong Financing to be able to have enough Raw Materials stock to cover Local clients need, and then move toward exporting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smtClean="0">
                <a:solidFill>
                  <a:schemeClr val="folHlink"/>
                </a:solidFill>
              </a:rPr>
              <a:t>Strong Financing to enable the 8 factories work to their potentials, which will minimize overheads Costs and make IPI very competitive according to the Mass Capacity Policy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ar-JO" sz="1400" smtClean="0"/>
              <a:t>  </a:t>
            </a:r>
            <a:endParaRPr lang="en-US" sz="1400" smtClean="0"/>
          </a:p>
        </p:txBody>
      </p:sp>
      <p:pic>
        <p:nvPicPr>
          <p:cNvPr id="166916" name="Picture 6" descr="MC900440395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477000" y="2757488"/>
            <a:ext cx="2209800" cy="22098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63018C-AEBB-46C7-B6F9-6BE4D55624AB}" type="slidenum">
              <a:rPr lang="x-none" smtClean="0">
                <a:latin typeface="Arial" charset="0"/>
                <a:cs typeface="Arial" charset="0"/>
              </a:rPr>
              <a:pPr/>
              <a:t>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33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Factors Of Success</a:t>
            </a:r>
          </a:p>
        </p:txBody>
      </p:sp>
      <p:sp>
        <p:nvSpPr>
          <p:cNvPr id="13356" name="Oval 46"/>
          <p:cNvSpPr>
            <a:spLocks noChangeArrowheads="1"/>
          </p:cNvSpPr>
          <p:nvPr/>
        </p:nvSpPr>
        <p:spPr bwMode="auto">
          <a:xfrm>
            <a:off x="4191000" y="3657600"/>
            <a:ext cx="762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Production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7200" y="1614488"/>
            <a:ext cx="8229600" cy="4495800"/>
            <a:chOff x="288" y="1017"/>
            <a:chExt cx="5184" cy="2832"/>
          </a:xfrm>
        </p:grpSpPr>
        <p:sp>
          <p:nvSpPr>
            <p:cNvPr id="13344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88" y="1017"/>
              <a:ext cx="5184" cy="2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6" name="_s13346"/>
            <p:cNvSpPr>
              <a:spLocks noChangeArrowheads="1" noTextEdit="1"/>
            </p:cNvSpPr>
            <p:nvPr/>
          </p:nvSpPr>
          <p:spPr bwMode="auto">
            <a:xfrm>
              <a:off x="2349" y="1498"/>
              <a:ext cx="1062" cy="106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4669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7" name="_s13347"/>
            <p:cNvSpPr>
              <a:spLocks noChangeArrowheads="1"/>
            </p:cNvSpPr>
            <p:nvPr/>
          </p:nvSpPr>
          <p:spPr bwMode="auto">
            <a:xfrm>
              <a:off x="2349" y="1127"/>
              <a:ext cx="106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Raw Materials Costs</a:t>
              </a:r>
            </a:p>
          </p:txBody>
        </p:sp>
        <p:sp>
          <p:nvSpPr>
            <p:cNvPr id="13348" name="_s13348"/>
            <p:cNvSpPr>
              <a:spLocks noChangeArrowheads="1" noTextEdit="1"/>
            </p:cNvSpPr>
            <p:nvPr/>
          </p:nvSpPr>
          <p:spPr bwMode="auto">
            <a:xfrm>
              <a:off x="2753" y="1902"/>
              <a:ext cx="1062" cy="1062"/>
            </a:xfrm>
            <a:prstGeom prst="ellipse">
              <a:avLst/>
            </a:prstGeom>
            <a:solidFill>
              <a:schemeClr val="hlink">
                <a:alpha val="50000"/>
              </a:schemeClr>
            </a:solidFill>
            <a:ln w="4669">
              <a:solidFill>
                <a:schemeClr val="hlink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9" name="_s13349"/>
            <p:cNvSpPr>
              <a:spLocks noChangeArrowheads="1"/>
            </p:cNvSpPr>
            <p:nvPr/>
          </p:nvSpPr>
          <p:spPr bwMode="auto">
            <a:xfrm>
              <a:off x="3921" y="2301"/>
              <a:ext cx="106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Sales Quantities</a:t>
              </a:r>
            </a:p>
          </p:txBody>
        </p:sp>
        <p:sp>
          <p:nvSpPr>
            <p:cNvPr id="13350" name="_s13350"/>
            <p:cNvSpPr>
              <a:spLocks noChangeArrowheads="1" noTextEdit="1"/>
            </p:cNvSpPr>
            <p:nvPr/>
          </p:nvSpPr>
          <p:spPr bwMode="auto">
            <a:xfrm>
              <a:off x="2349" y="2306"/>
              <a:ext cx="1062" cy="1062"/>
            </a:xfrm>
            <a:prstGeom prst="ellipse">
              <a:avLst/>
            </a:prstGeom>
            <a:solidFill>
              <a:schemeClr val="folHlink">
                <a:alpha val="50000"/>
              </a:schemeClr>
            </a:solidFill>
            <a:ln w="4669">
              <a:solidFill>
                <a:schemeClr val="folHlink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1" name="_s13351"/>
            <p:cNvSpPr>
              <a:spLocks noChangeArrowheads="1"/>
            </p:cNvSpPr>
            <p:nvPr/>
          </p:nvSpPr>
          <p:spPr bwMode="auto">
            <a:xfrm>
              <a:off x="2349" y="3474"/>
              <a:ext cx="106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Sales Financial Facilities</a:t>
              </a:r>
            </a:p>
          </p:txBody>
        </p:sp>
        <p:sp>
          <p:nvSpPr>
            <p:cNvPr id="13352" name="_s13352"/>
            <p:cNvSpPr>
              <a:spLocks noChangeArrowheads="1" noTextEdit="1"/>
            </p:cNvSpPr>
            <p:nvPr/>
          </p:nvSpPr>
          <p:spPr bwMode="auto">
            <a:xfrm>
              <a:off x="1945" y="1902"/>
              <a:ext cx="1062" cy="1062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 w="4669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3" name="_s13353"/>
            <p:cNvSpPr>
              <a:spLocks noChangeArrowheads="1"/>
            </p:cNvSpPr>
            <p:nvPr/>
          </p:nvSpPr>
          <p:spPr bwMode="auto">
            <a:xfrm>
              <a:off x="777" y="2301"/>
              <a:ext cx="1062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  <a:cs typeface="Arial" charset="0"/>
                </a:rPr>
                <a:t>Sales Prices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69D2B4-AEE7-4F52-A639-BEFDF1D82AB7}" type="slidenum">
              <a:rPr lang="x-none" smtClean="0">
                <a:latin typeface="Arial" charset="0"/>
                <a:cs typeface="Arial" charset="0"/>
              </a:rPr>
              <a:pPr/>
              <a:t>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/>
              <a:t>Raw Materials Costs                      </a:t>
            </a:r>
            <a:br>
              <a:rPr lang="en-US" sz="4000" smtClean="0"/>
            </a:br>
            <a:r>
              <a:rPr lang="en-US" sz="4000" smtClean="0"/>
              <a:t/>
            </a:r>
            <a:br>
              <a:rPr lang="en-US" sz="4000" smtClean="0"/>
            </a:br>
            <a:r>
              <a:rPr lang="en-US" sz="4000" smtClean="0"/>
              <a:t>Invest       Low RMC        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514600"/>
            <a:ext cx="8229600" cy="3382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smtClean="0"/>
              <a:t>IPI needs to decrease costs by being able to: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   A. choose the right time to buy (If financial ability is available then this might make a big difference)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   B. obtain the “Know how” mixing equations when needed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   C. dedicate researchers in Purchasing Department to enhance our networking and ability of finding new suppliers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800" smtClean="0"/>
          </a:p>
        </p:txBody>
      </p:sp>
      <p:pic>
        <p:nvPicPr>
          <p:cNvPr id="169988" name="Picture 4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447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9" name="Picture 5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1447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90" name="Picture 6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4478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2514600" y="1676400"/>
            <a:ext cx="352425" cy="228600"/>
          </a:xfrm>
          <a:prstGeom prst="rightArrow">
            <a:avLst>
              <a:gd name="adj1" fmla="val 50000"/>
              <a:gd name="adj2" fmla="val 38542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5334000" y="1676400"/>
            <a:ext cx="352425" cy="228600"/>
          </a:xfrm>
          <a:prstGeom prst="rightArrow">
            <a:avLst>
              <a:gd name="adj1" fmla="val 50000"/>
              <a:gd name="adj2" fmla="val 38542"/>
            </a:avLst>
          </a:prstGeom>
          <a:solidFill>
            <a:srgbClr val="6666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9993" name="Picture 9" descr="BS00508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240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3195</Words>
  <Application>Microsoft Macintosh PowerPoint</Application>
  <PresentationFormat>On-screen Show (4:3)</PresentationFormat>
  <Paragraphs>793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Wingdings</vt:lpstr>
      <vt:lpstr>Arial (Arabic)</vt:lpstr>
      <vt:lpstr>Default Design</vt:lpstr>
      <vt:lpstr>Worksheet</vt:lpstr>
      <vt:lpstr>Vision To Success         Intermediate Petrochemicals Industries (IPI)</vt:lpstr>
      <vt:lpstr>Who is IPI ??</vt:lpstr>
      <vt:lpstr>IPI FACTORIES</vt:lpstr>
      <vt:lpstr>Products &amp; Where to be used:</vt:lpstr>
      <vt:lpstr>What is the Story??</vt:lpstr>
      <vt:lpstr>What is the Story?? </vt:lpstr>
      <vt:lpstr>What is Required? (SUMMARY TO INVESTORS)</vt:lpstr>
      <vt:lpstr>Factors Of Success</vt:lpstr>
      <vt:lpstr> Raw Materials Costs                        Invest       Low RMC        </vt:lpstr>
      <vt:lpstr> Raw Materials Costs                       Invest       Low RMC</vt:lpstr>
      <vt:lpstr>Actions mean Money</vt:lpstr>
      <vt:lpstr>Sales Prices</vt:lpstr>
      <vt:lpstr>Sales Prices </vt:lpstr>
      <vt:lpstr>Actions mean Money</vt:lpstr>
      <vt:lpstr>Sales quantities</vt:lpstr>
      <vt:lpstr>Sales quantities</vt:lpstr>
      <vt:lpstr>Actions mean Money</vt:lpstr>
      <vt:lpstr>Sales Financial Facilities</vt:lpstr>
      <vt:lpstr>Sales Financial Facilities</vt:lpstr>
      <vt:lpstr>Actions mean Money</vt:lpstr>
      <vt:lpstr>Performance of IPI</vt:lpstr>
      <vt:lpstr>?? What happened and What is happening ??</vt:lpstr>
      <vt:lpstr>Conclusions</vt:lpstr>
      <vt:lpstr>“” IPI was able to reach the 1 million Profit in 2009 “”</vt:lpstr>
      <vt:lpstr>Turn Over is 3 times a year</vt:lpstr>
      <vt:lpstr>A successful trip needs the first mile, have a nice journey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To Success         Intermediate Petrochemicals Industries (IPI)</dc:title>
  <cp:lastModifiedBy>Kaiwen Zheng</cp:lastModifiedBy>
  <cp:revision>1</cp:revision>
  <dcterms:modified xsi:type="dcterms:W3CDTF">2014-09-24T02:33:45Z</dcterms:modified>
</cp:coreProperties>
</file>